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98" r:id="rId4"/>
    <p:sldId id="293" r:id="rId5"/>
    <p:sldId id="294" r:id="rId6"/>
    <p:sldId id="299" r:id="rId7"/>
    <p:sldId id="300"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90" d="100"/>
          <a:sy n="90" d="100"/>
        </p:scale>
        <p:origin x="-732" y="-7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447164"/>
          </a:xfrm>
        </p:spPr>
        <p:txBody>
          <a:bodyPr>
            <a:normAutofit/>
          </a:bodyPr>
          <a:lstStyle/>
          <a:p>
            <a:r>
              <a:rPr lang="cs-CZ" sz="3200" b="1" dirty="0"/>
              <a:t>Supply </a:t>
            </a:r>
            <a:r>
              <a:rPr lang="cs-CZ" sz="3200" b="1" dirty="0" err="1"/>
              <a:t>systems</a:t>
            </a:r>
            <a:r>
              <a:rPr lang="cs-CZ" sz="3200" b="1" dirty="0"/>
              <a:t> management</a:t>
            </a:r>
            <a:r>
              <a:rPr lang="cs-CZ" sz="3600" dirty="0" smtClean="0"/>
              <a:t>:</a:t>
            </a:r>
            <a:r>
              <a:rPr lang="cs-CZ" dirty="0" smtClean="0"/>
              <a:t/>
            </a:r>
            <a:br>
              <a:rPr lang="cs-CZ" dirty="0" smtClean="0"/>
            </a:br>
            <a:r>
              <a:rPr lang="cs-CZ" b="1" dirty="0" smtClean="0"/>
              <a:t>8. </a:t>
            </a:r>
            <a:r>
              <a:rPr lang="en-US" b="1" dirty="0"/>
              <a:t>Informatics and communications in supply processes</a:t>
            </a:r>
            <a:r>
              <a:rPr lang="cs-CZ" b="1" dirty="0" smtClean="0"/>
              <a:t> </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667821"/>
            <a:ext cx="10738503" cy="5509144"/>
          </a:xfrm>
        </p:spPr>
        <p:txBody>
          <a:bodyPr>
            <a:normAutofit/>
          </a:bodyPr>
          <a:lstStyle/>
          <a:p>
            <a:pPr marL="0" indent="0">
              <a:buNone/>
            </a:pPr>
            <a:r>
              <a:rPr lang="en-US" sz="3200" dirty="0"/>
              <a:t>The</a:t>
            </a:r>
            <a:r>
              <a:rPr lang="en-US" sz="3200" b="1" dirty="0"/>
              <a:t> task of the logistics information system (LIS) </a:t>
            </a:r>
            <a:r>
              <a:rPr lang="en-US" sz="3200" dirty="0"/>
              <a:t>is to provide</a:t>
            </a:r>
            <a:r>
              <a:rPr lang="cs-CZ" sz="3200" dirty="0" smtClean="0"/>
              <a:t>:</a:t>
            </a:r>
            <a:endParaRPr lang="cs-CZ" sz="3200" dirty="0"/>
          </a:p>
          <a:p>
            <a:pPr lvl="1" algn="just"/>
            <a:r>
              <a:rPr lang="en-US" sz="2600" dirty="0"/>
              <a:t>the right information - necessary and </a:t>
            </a:r>
            <a:r>
              <a:rPr lang="en-US" sz="2600" dirty="0" smtClean="0"/>
              <a:t>understandable</a:t>
            </a:r>
            <a:r>
              <a:rPr lang="cs-CZ" sz="2600" dirty="0" smtClean="0"/>
              <a:t> </a:t>
            </a:r>
            <a:r>
              <a:rPr lang="en-US" sz="2600" dirty="0" smtClean="0"/>
              <a:t>for </a:t>
            </a:r>
            <a:r>
              <a:rPr lang="en-US" sz="2600" dirty="0"/>
              <a:t>users,</a:t>
            </a:r>
            <a:endParaRPr lang="cs-CZ" sz="2600" dirty="0"/>
          </a:p>
          <a:p>
            <a:pPr lvl="1" algn="just"/>
            <a:r>
              <a:rPr lang="en-US" sz="2600" dirty="0"/>
              <a:t>at the right time - to be available for decision-making,</a:t>
            </a:r>
            <a:endParaRPr lang="cs-CZ" sz="2600" dirty="0"/>
          </a:p>
          <a:p>
            <a:pPr lvl="1" algn="just"/>
            <a:r>
              <a:rPr lang="en-US" sz="2600" dirty="0"/>
              <a:t>in the right amount - as many as needed, as little as possible,</a:t>
            </a:r>
            <a:endParaRPr lang="cs-CZ" sz="2600" dirty="0"/>
          </a:p>
          <a:p>
            <a:pPr lvl="1" algn="just"/>
            <a:r>
              <a:rPr lang="en-US" sz="2600" dirty="0"/>
              <a:t>in desired quality - proper, undistorted, sufficiently detailed and immediately applicable,</a:t>
            </a:r>
            <a:endParaRPr lang="cs-CZ" sz="2600" dirty="0"/>
          </a:p>
          <a:p>
            <a:pPr lvl="1" algn="just"/>
            <a:r>
              <a:rPr lang="en-US" sz="2600" dirty="0"/>
              <a:t>in the right place - ready for the recipient (consignee)</a:t>
            </a:r>
            <a:r>
              <a:rPr lang="cs-CZ" sz="2600" dirty="0" smtClean="0"/>
              <a:t>.</a:t>
            </a:r>
            <a:endParaRPr lang="cs-CZ" sz="2600" dirty="0"/>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667821"/>
            <a:ext cx="10738503" cy="5509144"/>
          </a:xfrm>
        </p:spPr>
        <p:txBody>
          <a:bodyPr>
            <a:normAutofit/>
          </a:bodyPr>
          <a:lstStyle/>
          <a:p>
            <a:pPr marL="0" indent="0" algn="just">
              <a:buNone/>
            </a:pPr>
            <a:r>
              <a:rPr lang="en-US" sz="3200" dirty="0"/>
              <a:t>Structural changes in society lead to logistics goals varying in various sectors of the economy, but </a:t>
            </a:r>
            <a:r>
              <a:rPr lang="en-US" sz="3200" b="1" dirty="0"/>
              <a:t>informatics</a:t>
            </a:r>
            <a:r>
              <a:rPr lang="en-US" sz="3200" dirty="0"/>
              <a:t> is a common </a:t>
            </a:r>
            <a:r>
              <a:rPr lang="en-US" sz="3200" b="1" dirty="0"/>
              <a:t>denominator</a:t>
            </a:r>
            <a:r>
              <a:rPr lang="cs-CZ" sz="3200" dirty="0" smtClean="0"/>
              <a:t>.</a:t>
            </a: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65288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667819"/>
            <a:ext cx="10738503" cy="5509145"/>
          </a:xfrm>
        </p:spPr>
        <p:txBody>
          <a:bodyPr>
            <a:normAutofit/>
          </a:bodyPr>
          <a:lstStyle/>
          <a:p>
            <a:pPr marL="0" indent="0" algn="just">
              <a:buNone/>
            </a:pPr>
            <a:r>
              <a:rPr lang="en-US" sz="3200" u="sng" dirty="0"/>
              <a:t>The basic functions </a:t>
            </a:r>
            <a:r>
              <a:rPr lang="en-US" sz="3200" dirty="0"/>
              <a:t>of the manufacturing enterprise's </a:t>
            </a:r>
            <a:r>
              <a:rPr lang="en-US" sz="3200" u="sng" dirty="0"/>
              <a:t>information systems</a:t>
            </a:r>
            <a:r>
              <a:rPr lang="en-US" sz="3200" dirty="0"/>
              <a:t> can be summarized in the following list</a:t>
            </a:r>
            <a:r>
              <a:rPr lang="cs-CZ" sz="3200" dirty="0" smtClean="0"/>
              <a:t>:</a:t>
            </a:r>
            <a:endParaRPr lang="cs-CZ" sz="3200" dirty="0"/>
          </a:p>
          <a:p>
            <a:pPr lvl="1" algn="just"/>
            <a:r>
              <a:rPr lang="en-US" sz="2600" b="1" dirty="0"/>
              <a:t>cataloging</a:t>
            </a:r>
            <a:r>
              <a:rPr lang="en-US" sz="2600" dirty="0"/>
              <a:t> / management of dial lists (recording, repairing, deleting, viewing: materials, products, warehouses, packaging and pallets, vehicles, payments, etc.)</a:t>
            </a:r>
            <a:endParaRPr lang="cs-CZ" sz="2600" dirty="0"/>
          </a:p>
          <a:p>
            <a:pPr lvl="1" algn="just"/>
            <a:r>
              <a:rPr lang="en-US" sz="2600" b="1" dirty="0"/>
              <a:t>purchase</a:t>
            </a:r>
            <a:r>
              <a:rPr lang="en-US" sz="2600" dirty="0"/>
              <a:t> (production / sales plan, supply orders, certificates),</a:t>
            </a:r>
            <a:endParaRPr lang="cs-CZ" sz="2600" dirty="0"/>
          </a:p>
          <a:p>
            <a:pPr lvl="1" algn="just"/>
            <a:r>
              <a:rPr lang="en-US" sz="2600" b="1" dirty="0"/>
              <a:t>warehouse</a:t>
            </a:r>
            <a:r>
              <a:rPr lang="en-US" sz="2600" dirty="0"/>
              <a:t> management (general warehouses, receipts, claims, returnable packaging, inventory management, ABC analysis, etc.)</a:t>
            </a:r>
            <a:endParaRPr lang="cs-CZ" sz="2600" dirty="0"/>
          </a:p>
          <a:p>
            <a:pPr lvl="1" algn="just"/>
            <a:r>
              <a:rPr lang="en-US" sz="2600" b="1" dirty="0"/>
              <a:t>material</a:t>
            </a:r>
            <a:r>
              <a:rPr lang="en-US" sz="2600" dirty="0"/>
              <a:t> </a:t>
            </a:r>
            <a:r>
              <a:rPr lang="en-US" sz="2600" b="1" dirty="0"/>
              <a:t>demand</a:t>
            </a:r>
            <a:r>
              <a:rPr lang="en-US" sz="2600" dirty="0"/>
              <a:t> </a:t>
            </a:r>
            <a:r>
              <a:rPr lang="en-US" sz="2600" b="1" dirty="0"/>
              <a:t>planning</a:t>
            </a:r>
            <a:r>
              <a:rPr lang="en-US" sz="2600" dirty="0"/>
              <a:t> (general planning, capacity planning and production management, etc.)</a:t>
            </a:r>
            <a:endParaRPr lang="cs-CZ" sz="2600" dirty="0"/>
          </a:p>
          <a:p>
            <a:pPr lvl="1" algn="just"/>
            <a:r>
              <a:rPr lang="en-US" sz="2600" b="1" dirty="0"/>
              <a:t>communication</a:t>
            </a:r>
            <a:r>
              <a:rPr lang="en-US" sz="2600" dirty="0"/>
              <a:t> with the external surroundings,</a:t>
            </a:r>
            <a:endParaRPr lang="cs-CZ" sz="2600" dirty="0"/>
          </a:p>
          <a:p>
            <a:pPr lvl="1" algn="just"/>
            <a:r>
              <a:rPr lang="en-US" sz="2600" b="1" dirty="0"/>
              <a:t>information</a:t>
            </a:r>
            <a:r>
              <a:rPr lang="en-US" sz="2600" dirty="0"/>
              <a:t> </a:t>
            </a:r>
            <a:r>
              <a:rPr lang="en-US" sz="2600" b="1" dirty="0"/>
              <a:t>system</a:t>
            </a:r>
            <a:r>
              <a:rPr lang="en-US" sz="2600" dirty="0"/>
              <a:t> </a:t>
            </a:r>
            <a:r>
              <a:rPr lang="en-US" sz="2600" b="1" dirty="0"/>
              <a:t>administration</a:t>
            </a:r>
            <a:r>
              <a:rPr lang="en-US" sz="2600" dirty="0"/>
              <a:t> (database backup, access rights, system software administration, etc.)</a:t>
            </a:r>
            <a:r>
              <a:rPr lang="cs-CZ" sz="2600" dirty="0" smtClean="0"/>
              <a:t>.</a:t>
            </a:r>
            <a:endParaRPr lang="cs-CZ" sz="2600" dirty="0"/>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74201" y="595901"/>
            <a:ext cx="10738503" cy="5478323"/>
          </a:xfrm>
        </p:spPr>
        <p:txBody>
          <a:bodyPr>
            <a:normAutofit/>
          </a:bodyPr>
          <a:lstStyle/>
          <a:p>
            <a:pPr marL="0" indent="0" algn="just">
              <a:buNone/>
            </a:pPr>
            <a:r>
              <a:rPr lang="en-US" sz="3200" dirty="0"/>
              <a:t>As a matter of fact, individual elements, however, are of lower level – these are especially the </a:t>
            </a:r>
            <a:r>
              <a:rPr lang="en-US" sz="3200" u="sng" dirty="0"/>
              <a:t>systems</a:t>
            </a:r>
            <a:r>
              <a:rPr lang="cs-CZ" sz="3200" u="sng" dirty="0" smtClean="0"/>
              <a:t>:</a:t>
            </a:r>
            <a:endParaRPr lang="cs-CZ" sz="3200" dirty="0"/>
          </a:p>
          <a:p>
            <a:pPr lvl="1"/>
            <a:r>
              <a:rPr lang="en-US" sz="2600" dirty="0"/>
              <a:t>storage,</a:t>
            </a:r>
            <a:endParaRPr lang="cs-CZ" sz="2600" dirty="0"/>
          </a:p>
          <a:p>
            <a:pPr lvl="1"/>
            <a:r>
              <a:rPr lang="en-US" sz="2600" dirty="0"/>
              <a:t>production,</a:t>
            </a:r>
            <a:endParaRPr lang="cs-CZ" sz="2600" dirty="0"/>
          </a:p>
          <a:p>
            <a:pPr lvl="1"/>
            <a:r>
              <a:rPr lang="en-US" sz="2600" dirty="0"/>
              <a:t>sorting,</a:t>
            </a:r>
            <a:endParaRPr lang="cs-CZ" sz="2600" dirty="0"/>
          </a:p>
          <a:p>
            <a:pPr lvl="1"/>
            <a:r>
              <a:rPr lang="en-US" sz="2600" dirty="0"/>
              <a:t>picking (commissioning),</a:t>
            </a:r>
            <a:endParaRPr lang="cs-CZ" sz="2600" dirty="0"/>
          </a:p>
          <a:p>
            <a:pPr lvl="1"/>
            <a:r>
              <a:rPr lang="en-US" sz="2600" dirty="0" err="1"/>
              <a:t>etc</a:t>
            </a:r>
            <a:r>
              <a:rPr lang="cs-CZ" sz="2600" dirty="0" smtClean="0"/>
              <a:t>,</a:t>
            </a:r>
            <a:endParaRPr lang="cs-CZ" sz="2600" dirty="0"/>
          </a:p>
          <a:p>
            <a:pPr marL="457200" lvl="1" indent="0" algn="just">
              <a:buNone/>
            </a:pPr>
            <a:r>
              <a:rPr lang="en-US" sz="2800" dirty="0"/>
              <a:t>including logistics tools and other components. The information transfer in these systems is conditional upon the sorting the computers and peripherals into networks</a:t>
            </a:r>
            <a:r>
              <a:rPr lang="cs-CZ" sz="2800" dirty="0" smtClean="0"/>
              <a:t>.</a:t>
            </a:r>
            <a:endParaRPr lang="cs-CZ" sz="2800" dirty="0"/>
          </a:p>
          <a:p>
            <a:pPr lvl="1"/>
            <a:endParaRPr lang="cs-CZ" sz="2800" dirty="0" smtClean="0"/>
          </a:p>
          <a:p>
            <a:pPr lvl="1"/>
            <a:endParaRPr lang="cs-CZ" sz="2800" dirty="0" smtClean="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41813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74201" y="595901"/>
            <a:ext cx="10738503" cy="5478323"/>
          </a:xfrm>
        </p:spPr>
        <p:txBody>
          <a:bodyPr>
            <a:normAutofit/>
          </a:bodyPr>
          <a:lstStyle/>
          <a:p>
            <a:pPr marL="0" indent="0" algn="just">
              <a:buNone/>
            </a:pPr>
            <a:r>
              <a:rPr lang="en-US" sz="3200" u="sng" dirty="0"/>
              <a:t>In terms of the range, the networks in the context of the LIS are divided into</a:t>
            </a:r>
            <a:r>
              <a:rPr lang="cs-CZ" sz="3200" u="sng" dirty="0" smtClean="0"/>
              <a:t>:</a:t>
            </a:r>
            <a:endParaRPr lang="cs-CZ" sz="3200" dirty="0"/>
          </a:p>
          <a:p>
            <a:pPr lvl="1"/>
            <a:r>
              <a:rPr lang="en-US" sz="2600" dirty="0"/>
              <a:t>local - LAN (</a:t>
            </a:r>
            <a:r>
              <a:rPr lang="en-US" sz="2600" dirty="0" err="1"/>
              <a:t>Lokal</a:t>
            </a:r>
            <a:r>
              <a:rPr lang="en-US" sz="2600" dirty="0"/>
              <a:t> Area Network)</a:t>
            </a:r>
            <a:endParaRPr lang="cs-CZ" sz="2600" dirty="0"/>
          </a:p>
          <a:p>
            <a:pPr lvl="1"/>
            <a:r>
              <a:rPr lang="en-US" sz="2600" dirty="0"/>
              <a:t>wide- WAN (Wide Area Network)</a:t>
            </a:r>
            <a:r>
              <a:rPr lang="cs-CZ" sz="2600" dirty="0" smtClean="0"/>
              <a:t>.</a:t>
            </a:r>
            <a:endParaRPr lang="cs-CZ" sz="2600" dirty="0"/>
          </a:p>
          <a:p>
            <a:pPr lvl="1"/>
            <a:endParaRPr lang="cs-CZ" sz="2800" dirty="0" smtClean="0"/>
          </a:p>
          <a:p>
            <a:pPr lvl="1"/>
            <a:endParaRPr lang="cs-CZ" sz="2800" dirty="0" smtClean="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75679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74201" y="595901"/>
            <a:ext cx="10738503" cy="5478323"/>
          </a:xfrm>
        </p:spPr>
        <p:txBody>
          <a:bodyPr>
            <a:normAutofit/>
          </a:bodyPr>
          <a:lstStyle/>
          <a:p>
            <a:pPr marL="0" indent="0">
              <a:buNone/>
            </a:pPr>
            <a:r>
              <a:rPr lang="en-US" sz="3200" b="1" dirty="0"/>
              <a:t>Communication in supply - </a:t>
            </a:r>
            <a:r>
              <a:rPr lang="en-US" sz="3200" b="1" dirty="0" smtClean="0"/>
              <a:t>EDI</a:t>
            </a:r>
            <a:endParaRPr lang="cs-CZ" sz="3200" b="1" dirty="0" smtClean="0"/>
          </a:p>
          <a:p>
            <a:pPr marL="0" indent="0">
              <a:buNone/>
            </a:pPr>
            <a:endParaRPr lang="cs-CZ" sz="1000" dirty="0"/>
          </a:p>
          <a:p>
            <a:pPr marL="0" indent="0" algn="just">
              <a:buNone/>
            </a:pPr>
            <a:r>
              <a:rPr lang="en-US" sz="3200" dirty="0"/>
              <a:t>With the large amount of data exchanged between business partners, it is not possible to control the supply management of purchased parts by paper documents. The development for the remote data transmission technology enables the direct </a:t>
            </a:r>
            <a:r>
              <a:rPr lang="en-US" sz="3200" b="1" dirty="0"/>
              <a:t>electronic exchange of large data </a:t>
            </a:r>
            <a:r>
              <a:rPr lang="en-US" sz="3200" dirty="0"/>
              <a:t>sets for delivery of data between </a:t>
            </a:r>
            <a:r>
              <a:rPr lang="en-US" sz="3200" b="1" dirty="0"/>
              <a:t>manufacturers and suppliers </a:t>
            </a:r>
            <a:r>
              <a:rPr lang="en-US" sz="3200" dirty="0"/>
              <a:t>- EDI. Electronic Data Interchange is the automatic transmission of messages formatted according to a given standard among business partner application systems</a:t>
            </a:r>
            <a:r>
              <a:rPr lang="cs-CZ" sz="3200" dirty="0" smtClean="0"/>
              <a:t>.</a:t>
            </a:r>
            <a:endParaRPr lang="cs-CZ" sz="3200" dirty="0" smtClean="0"/>
          </a:p>
          <a:p>
            <a:pPr lvl="1"/>
            <a:endParaRPr lang="cs-CZ" sz="2800" dirty="0" smtClean="0"/>
          </a:p>
          <a:p>
            <a:pPr lvl="1"/>
            <a:endParaRPr lang="cs-CZ" sz="2800" dirty="0" smtClean="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775898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TotalTime>
  <Words>418</Words>
  <Application>Microsoft Office PowerPoint</Application>
  <PresentationFormat>Vlastní</PresentationFormat>
  <Paragraphs>43</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Supply systems management: 8. Informatics and communications in supply processes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Stopka Ondrej</cp:lastModifiedBy>
  <cp:revision>88</cp:revision>
  <dcterms:created xsi:type="dcterms:W3CDTF">2017-05-10T10:51:34Z</dcterms:created>
  <dcterms:modified xsi:type="dcterms:W3CDTF">2018-03-20T15:38:28Z</dcterms:modified>
</cp:coreProperties>
</file>