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8" r:id="rId5"/>
    <p:sldId id="259" r:id="rId6"/>
    <p:sldId id="293" r:id="rId7"/>
    <p:sldId id="299" r:id="rId8"/>
    <p:sldId id="29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046472"/>
          </a:xfrm>
        </p:spPr>
        <p:txBody>
          <a:bodyPr>
            <a:normAutofit/>
          </a:bodyPr>
          <a:lstStyle/>
          <a:p>
            <a:r>
              <a:rPr lang="cs-CZ" sz="3200" b="1" dirty="0"/>
              <a:t>Supply </a:t>
            </a:r>
            <a:r>
              <a:rPr lang="cs-CZ" sz="3200" b="1" dirty="0" err="1"/>
              <a:t>systems</a:t>
            </a:r>
            <a:r>
              <a:rPr lang="cs-CZ" sz="3200" b="1" dirty="0"/>
              <a:t> management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7. </a:t>
            </a:r>
            <a:r>
              <a:rPr lang="en-US" b="1" dirty="0"/>
              <a:t>Planning the supply systems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80836"/>
            <a:ext cx="10515600" cy="5396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Relation between enterprise strategy and logistics </a:t>
            </a:r>
            <a:r>
              <a:rPr lang="en-US" sz="3200" b="1" dirty="0" smtClean="0"/>
              <a:t>planning</a:t>
            </a:r>
            <a:endParaRPr lang="cs-CZ" sz="3200" dirty="0"/>
          </a:p>
          <a:p>
            <a:pPr marL="0" indent="0" algn="just">
              <a:buNone/>
            </a:pPr>
            <a:r>
              <a:rPr lang="en-US" sz="3200" dirty="0"/>
              <a:t>Planning is a gradual, partially iterative process, in which a number of functions are </a:t>
            </a:r>
            <a:r>
              <a:rPr lang="en-US" sz="3200" dirty="0" smtClean="0"/>
              <a:t>applied</a:t>
            </a:r>
            <a:r>
              <a:rPr lang="cs-CZ" sz="3000" dirty="0" smtClean="0"/>
              <a:t>. </a:t>
            </a:r>
            <a:endParaRPr lang="cs-CZ" sz="3000" dirty="0" smtClean="0"/>
          </a:p>
          <a:p>
            <a:pPr marL="0" indent="0" algn="just">
              <a:buNone/>
            </a:pPr>
            <a:r>
              <a:rPr lang="en-US" sz="3200" dirty="0"/>
              <a:t>Planning includes a wide range of activities, such </a:t>
            </a:r>
            <a:r>
              <a:rPr lang="en-US" sz="3200" dirty="0" smtClean="0"/>
              <a:t>as</a:t>
            </a:r>
            <a:r>
              <a:rPr lang="cs-CZ" sz="3000" dirty="0" smtClean="0"/>
              <a:t>: </a:t>
            </a:r>
            <a:endParaRPr lang="cs-CZ" sz="3000" dirty="0" smtClean="0"/>
          </a:p>
          <a:p>
            <a:pPr lvl="1"/>
            <a:r>
              <a:rPr lang="en-US" sz="2600" dirty="0"/>
              <a:t>developing business plans,</a:t>
            </a:r>
            <a:endParaRPr lang="cs-CZ" sz="2600" dirty="0"/>
          </a:p>
          <a:p>
            <a:pPr lvl="1"/>
            <a:r>
              <a:rPr lang="en-US" sz="2600" dirty="0"/>
              <a:t>production or assembly planning,</a:t>
            </a:r>
            <a:endParaRPr lang="cs-CZ" sz="2600" dirty="0"/>
          </a:p>
          <a:p>
            <a:pPr lvl="1"/>
            <a:r>
              <a:rPr lang="en-US" sz="2600" dirty="0"/>
              <a:t>logistics </a:t>
            </a:r>
            <a:r>
              <a:rPr lang="en-US" sz="2600" dirty="0" smtClean="0"/>
              <a:t>planning,</a:t>
            </a:r>
            <a:endParaRPr lang="cs-CZ" sz="2600" dirty="0"/>
          </a:p>
          <a:p>
            <a:pPr lvl="1"/>
            <a:r>
              <a:rPr lang="en-US" sz="2600" dirty="0" smtClean="0"/>
              <a:t>material </a:t>
            </a:r>
            <a:r>
              <a:rPr lang="en-US" sz="2600" dirty="0"/>
              <a:t>flow planning, </a:t>
            </a:r>
            <a:r>
              <a:rPr lang="en-US" sz="2600" dirty="0" err="1"/>
              <a:t>etc</a:t>
            </a:r>
            <a:r>
              <a:rPr lang="cs-CZ" sz="2600" dirty="0" smtClean="0"/>
              <a:t>. </a:t>
            </a:r>
            <a:endParaRPr lang="cs-CZ" sz="2600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80836"/>
            <a:ext cx="10515600" cy="53961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Planning </a:t>
            </a:r>
            <a:r>
              <a:rPr lang="en-US" sz="3200" dirty="0" smtClean="0"/>
              <a:t>monitors </a:t>
            </a:r>
            <a:r>
              <a:rPr lang="en-US" sz="3200" dirty="0"/>
              <a:t>the </a:t>
            </a:r>
            <a:r>
              <a:rPr lang="en-US" sz="3200" b="1" dirty="0"/>
              <a:t>optimal solution </a:t>
            </a:r>
            <a:r>
              <a:rPr lang="en-US" sz="3200" dirty="0"/>
              <a:t>to the problem in the term, usually predetermined, while respecting all the essential influential factors and quantities</a:t>
            </a:r>
            <a:r>
              <a:rPr lang="cs-CZ" sz="3000" dirty="0" smtClean="0"/>
              <a:t>. </a:t>
            </a:r>
            <a:endParaRPr lang="cs-CZ" sz="3000" dirty="0" smtClean="0"/>
          </a:p>
          <a:p>
            <a:pPr marL="0" indent="0" algn="just">
              <a:buNone/>
            </a:pPr>
            <a:r>
              <a:rPr lang="en-US" sz="3200" dirty="0"/>
              <a:t>The result of planning consists in a </a:t>
            </a:r>
            <a:r>
              <a:rPr lang="en-US" sz="3200" b="1" dirty="0"/>
              <a:t>plan</a:t>
            </a:r>
            <a:r>
              <a:rPr lang="en-US" sz="3200" dirty="0"/>
              <a:t>. Plan </a:t>
            </a:r>
            <a:r>
              <a:rPr lang="en-US" sz="3200" dirty="0" smtClean="0"/>
              <a:t>determines</a:t>
            </a:r>
            <a:r>
              <a:rPr lang="cs-CZ" sz="3000" dirty="0" smtClean="0"/>
              <a:t>:</a:t>
            </a:r>
            <a:endParaRPr lang="cs-CZ" sz="3000" dirty="0" smtClean="0"/>
          </a:p>
          <a:p>
            <a:pPr lvl="1"/>
            <a:r>
              <a:rPr lang="en-US" sz="2600" dirty="0"/>
              <a:t>goals,</a:t>
            </a:r>
            <a:endParaRPr lang="cs-CZ" sz="2600" dirty="0"/>
          </a:p>
          <a:p>
            <a:pPr lvl="1"/>
            <a:r>
              <a:rPr lang="en-US" sz="2600" dirty="0"/>
              <a:t>tasks and activities,</a:t>
            </a:r>
            <a:endParaRPr lang="cs-CZ" sz="2600" dirty="0"/>
          </a:p>
          <a:p>
            <a:pPr lvl="1"/>
            <a:r>
              <a:rPr lang="en-US" sz="2600" dirty="0"/>
              <a:t>as well as the </a:t>
            </a:r>
            <a:r>
              <a:rPr lang="en-US" sz="2600" dirty="0" smtClean="0"/>
              <a:t>tools,</a:t>
            </a:r>
            <a:endParaRPr lang="cs-CZ" sz="2600" dirty="0"/>
          </a:p>
          <a:p>
            <a:pPr lvl="1"/>
            <a:r>
              <a:rPr lang="en-US" sz="2600" dirty="0" smtClean="0"/>
              <a:t>or </a:t>
            </a:r>
            <a:r>
              <a:rPr lang="en-US" sz="2600" dirty="0"/>
              <a:t>ways to achieve them</a:t>
            </a:r>
            <a:r>
              <a:rPr lang="cs-CZ" sz="2600" dirty="0" smtClean="0"/>
              <a:t>.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578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80836"/>
            <a:ext cx="10515600" cy="53961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/>
              <a:t>The main task of logistics planning </a:t>
            </a:r>
            <a:r>
              <a:rPr lang="en-US" sz="3200" dirty="0"/>
              <a:t>is to implement a strategic business plan into implementation plans in compliance with the environmental changes and the system possibilities</a:t>
            </a:r>
            <a:r>
              <a:rPr lang="cs-CZ" sz="3200" dirty="0" smtClean="0"/>
              <a:t>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71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85627"/>
            <a:ext cx="10738503" cy="559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Structure of the logistics </a:t>
            </a:r>
            <a:r>
              <a:rPr lang="en-US" sz="3600" b="1" dirty="0" smtClean="0"/>
              <a:t>plan</a:t>
            </a:r>
            <a:endParaRPr lang="cs-CZ" sz="3600" dirty="0"/>
          </a:p>
          <a:p>
            <a:pPr lvl="1"/>
            <a:r>
              <a:rPr lang="en-US" sz="2600" dirty="0"/>
              <a:t>competitive products or services,</a:t>
            </a:r>
            <a:endParaRPr lang="cs-CZ" sz="2600" dirty="0"/>
          </a:p>
          <a:p>
            <a:pPr lvl="1"/>
            <a:r>
              <a:rPr lang="en-US" sz="2600" dirty="0"/>
              <a:t>optimal material and information flows mutually integrated,</a:t>
            </a:r>
            <a:endParaRPr lang="cs-CZ" sz="2600" dirty="0"/>
          </a:p>
          <a:p>
            <a:pPr lvl="1"/>
            <a:r>
              <a:rPr lang="en-US" sz="2600" dirty="0"/>
              <a:t>high systems and processes flexibility,</a:t>
            </a:r>
            <a:endParaRPr lang="cs-CZ" sz="2600" dirty="0"/>
          </a:p>
          <a:p>
            <a:pPr lvl="1"/>
            <a:r>
              <a:rPr lang="en-US" sz="2600" dirty="0"/>
              <a:t>favorable use (consumption) of areas, premises and equipment,</a:t>
            </a:r>
            <a:endParaRPr lang="cs-CZ" sz="2600" dirty="0"/>
          </a:p>
          <a:p>
            <a:pPr lvl="1"/>
            <a:r>
              <a:rPr lang="en-US" sz="2600" dirty="0"/>
              <a:t>short lead and delivery times,</a:t>
            </a:r>
            <a:endParaRPr lang="cs-CZ" sz="2600" dirty="0"/>
          </a:p>
          <a:p>
            <a:pPr lvl="1"/>
            <a:r>
              <a:rPr lang="en-US" sz="2600" dirty="0"/>
              <a:t>favorable working conditions and motivation for staff,</a:t>
            </a:r>
            <a:endParaRPr lang="cs-CZ" sz="2600" dirty="0"/>
          </a:p>
          <a:p>
            <a:pPr lvl="1"/>
            <a:r>
              <a:rPr lang="en-US" sz="2600" dirty="0"/>
              <a:t>cost minimization</a:t>
            </a:r>
            <a:r>
              <a:rPr lang="cs-CZ" sz="2600" dirty="0" smtClean="0"/>
              <a:t>.</a:t>
            </a:r>
            <a:endParaRPr lang="cs-CZ" sz="2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In the field of </a:t>
            </a:r>
            <a:r>
              <a:rPr lang="en-US" sz="3200" u="sng" dirty="0"/>
              <a:t>procurement logistics</a:t>
            </a:r>
            <a:r>
              <a:rPr lang="en-US" sz="3200" dirty="0"/>
              <a:t>, it includes, for example</a:t>
            </a:r>
            <a:r>
              <a:rPr lang="cs-CZ" sz="3200" dirty="0" smtClean="0"/>
              <a:t>:</a:t>
            </a:r>
            <a:endParaRPr lang="cs-CZ" sz="3200" dirty="0"/>
          </a:p>
          <a:p>
            <a:pPr lvl="1"/>
            <a:r>
              <a:rPr lang="en-US" sz="2600" dirty="0"/>
              <a:t>planning, management, implementation and control of material procurement,</a:t>
            </a:r>
            <a:endParaRPr lang="cs-CZ" sz="2600" dirty="0"/>
          </a:p>
          <a:p>
            <a:pPr lvl="1"/>
            <a:r>
              <a:rPr lang="en-US" sz="2600" dirty="0"/>
              <a:t>ensuring production tools,</a:t>
            </a:r>
            <a:endParaRPr lang="cs-CZ" sz="2600" dirty="0"/>
          </a:p>
          <a:p>
            <a:pPr lvl="1"/>
            <a:r>
              <a:rPr lang="en-US" sz="2600" dirty="0"/>
              <a:t>inventory planning in shopping warehouses,</a:t>
            </a:r>
            <a:endParaRPr lang="cs-CZ" sz="2600" dirty="0"/>
          </a:p>
          <a:p>
            <a:pPr lvl="1"/>
            <a:r>
              <a:rPr lang="en-US" sz="2600" dirty="0" err="1"/>
              <a:t>etc</a:t>
            </a:r>
            <a:r>
              <a:rPr lang="cs-CZ" sz="2600" dirty="0" smtClean="0"/>
              <a:t>.</a:t>
            </a:r>
            <a:endParaRPr lang="cs-CZ" sz="2600" dirty="0"/>
          </a:p>
          <a:p>
            <a:pPr lvl="1"/>
            <a:endParaRPr lang="cs-CZ" sz="3000" dirty="0" smtClean="0"/>
          </a:p>
          <a:p>
            <a:pPr marL="0" indent="0">
              <a:buNone/>
            </a:pPr>
            <a:r>
              <a:rPr lang="en-US" sz="3200" dirty="0"/>
              <a:t>In the field of </a:t>
            </a:r>
            <a:r>
              <a:rPr lang="en-US" sz="3200" u="sng" dirty="0"/>
              <a:t>distribution logistics</a:t>
            </a:r>
            <a:r>
              <a:rPr lang="en-US" sz="3200" dirty="0"/>
              <a:t>, it includes, for example</a:t>
            </a:r>
            <a:r>
              <a:rPr lang="cs-CZ" sz="3200" dirty="0" smtClean="0"/>
              <a:t>:</a:t>
            </a:r>
            <a:endParaRPr lang="cs-CZ" sz="3200" dirty="0"/>
          </a:p>
          <a:p>
            <a:pPr lvl="1"/>
            <a:r>
              <a:rPr lang="en-US" sz="2600" dirty="0"/>
              <a:t>distribution structure planning,</a:t>
            </a:r>
            <a:endParaRPr lang="cs-CZ" sz="2600" dirty="0"/>
          </a:p>
          <a:p>
            <a:pPr lvl="1"/>
            <a:r>
              <a:rPr lang="en-US" sz="2600" dirty="0"/>
              <a:t>inventory management of final products,</a:t>
            </a:r>
            <a:endParaRPr lang="cs-CZ" sz="2600" dirty="0"/>
          </a:p>
          <a:p>
            <a:pPr lvl="1"/>
            <a:r>
              <a:rPr lang="en-US" sz="2600" dirty="0"/>
              <a:t>ensuring supplier services, et</a:t>
            </a:r>
            <a:r>
              <a:rPr lang="cs-CZ" sz="2600" dirty="0" smtClean="0"/>
              <a:t>.</a:t>
            </a:r>
            <a:endParaRPr lang="cs-CZ" sz="2600" dirty="0"/>
          </a:p>
          <a:p>
            <a:pPr marL="457200" lvl="1" indent="0">
              <a:buNone/>
            </a:pPr>
            <a:endParaRPr lang="cs-CZ" sz="3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4262" y="493159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In the field of </a:t>
            </a:r>
            <a:r>
              <a:rPr lang="en-US" sz="3200" u="sng" dirty="0"/>
              <a:t>manufacturing logistics</a:t>
            </a:r>
            <a:r>
              <a:rPr lang="en-US" sz="3200" dirty="0"/>
              <a:t>, it includes, for example</a:t>
            </a:r>
            <a:r>
              <a:rPr lang="cs-CZ" sz="3200" dirty="0" smtClean="0"/>
              <a:t>:</a:t>
            </a:r>
            <a:endParaRPr lang="cs-CZ" sz="3200" dirty="0"/>
          </a:p>
          <a:p>
            <a:pPr lvl="1"/>
            <a:r>
              <a:rPr lang="en-US" sz="2600" dirty="0"/>
              <a:t>production program planning,</a:t>
            </a:r>
            <a:endParaRPr lang="cs-CZ" sz="2600" dirty="0"/>
          </a:p>
          <a:p>
            <a:pPr lvl="1"/>
            <a:r>
              <a:rPr lang="en-US" sz="2600" dirty="0"/>
              <a:t>production batch planning,</a:t>
            </a:r>
            <a:endParaRPr lang="cs-CZ" sz="2600" dirty="0"/>
          </a:p>
          <a:p>
            <a:pPr lvl="1"/>
            <a:r>
              <a:rPr lang="en-US" sz="2600" dirty="0"/>
              <a:t>needs planning,</a:t>
            </a:r>
            <a:endParaRPr lang="cs-CZ" sz="2600" dirty="0"/>
          </a:p>
          <a:p>
            <a:pPr lvl="1"/>
            <a:r>
              <a:rPr lang="en-US" sz="2600" dirty="0"/>
              <a:t>inventory management of semi-finished products</a:t>
            </a:r>
            <a:endParaRPr lang="cs-CZ" sz="2600" dirty="0"/>
          </a:p>
          <a:p>
            <a:pPr lvl="1"/>
            <a:r>
              <a:rPr lang="en-US" sz="2600" dirty="0"/>
              <a:t>planning and management of material flows,</a:t>
            </a:r>
            <a:endParaRPr lang="cs-CZ" sz="2600" dirty="0"/>
          </a:p>
          <a:p>
            <a:pPr lvl="1"/>
            <a:r>
              <a:rPr lang="en-US" sz="2600" dirty="0"/>
              <a:t>planning and management, including in-house traffic control,</a:t>
            </a:r>
            <a:endParaRPr lang="cs-CZ" sz="2600" dirty="0"/>
          </a:p>
          <a:p>
            <a:pPr lvl="1"/>
            <a:r>
              <a:rPr lang="en-US" sz="2600" dirty="0"/>
              <a:t>workshop planning,</a:t>
            </a:r>
            <a:endParaRPr lang="cs-CZ" sz="2600" dirty="0"/>
          </a:p>
          <a:p>
            <a:pPr lvl="1"/>
            <a:r>
              <a:rPr lang="en-US" sz="2600" dirty="0" err="1"/>
              <a:t>etc</a:t>
            </a:r>
            <a:r>
              <a:rPr lang="cs-CZ" sz="2600" dirty="0" smtClean="0"/>
              <a:t>.</a:t>
            </a:r>
            <a:endParaRPr lang="cs-CZ" sz="2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907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606175"/>
            <a:ext cx="10738503" cy="55707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/>
              <a:t>Stages of the planning process</a:t>
            </a:r>
            <a:r>
              <a:rPr lang="cs-CZ" sz="3200" u="sng" dirty="0" smtClean="0"/>
              <a:t>:</a:t>
            </a:r>
            <a:endParaRPr lang="cs-CZ" sz="3200" dirty="0"/>
          </a:p>
          <a:p>
            <a:pPr lvl="1"/>
            <a:r>
              <a:rPr lang="en-US" sz="2600" dirty="0"/>
              <a:t>Intention</a:t>
            </a:r>
            <a:endParaRPr lang="cs-CZ" sz="2600" dirty="0"/>
          </a:p>
          <a:p>
            <a:pPr lvl="1"/>
            <a:r>
              <a:rPr lang="en-US" sz="2600" dirty="0"/>
              <a:t>Objectives defining</a:t>
            </a:r>
            <a:endParaRPr lang="cs-CZ" sz="2600" dirty="0"/>
          </a:p>
          <a:p>
            <a:pPr lvl="1"/>
            <a:r>
              <a:rPr lang="en-US" sz="2600" dirty="0"/>
              <a:t>Planning space analysis</a:t>
            </a:r>
            <a:endParaRPr lang="cs-CZ" sz="2600" dirty="0"/>
          </a:p>
          <a:p>
            <a:pPr lvl="1"/>
            <a:r>
              <a:rPr lang="en-US" sz="2600" dirty="0"/>
              <a:t>Decision on further steps</a:t>
            </a:r>
            <a:endParaRPr lang="cs-CZ" sz="2600" dirty="0"/>
          </a:p>
          <a:p>
            <a:pPr lvl="1"/>
            <a:r>
              <a:rPr lang="en-US" sz="2600" dirty="0"/>
              <a:t>System study</a:t>
            </a:r>
            <a:endParaRPr lang="cs-CZ" sz="2600" dirty="0"/>
          </a:p>
          <a:p>
            <a:pPr lvl="1"/>
            <a:r>
              <a:rPr lang="en-US" sz="2600" dirty="0"/>
              <a:t>Decision on the concept selection</a:t>
            </a:r>
            <a:endParaRPr lang="cs-CZ" sz="2600" dirty="0"/>
          </a:p>
          <a:p>
            <a:pPr lvl="1"/>
            <a:r>
              <a:rPr lang="en-US" sz="2600" dirty="0"/>
              <a:t>System planning</a:t>
            </a:r>
            <a:endParaRPr lang="cs-CZ" sz="2600" dirty="0"/>
          </a:p>
          <a:p>
            <a:pPr lvl="1"/>
            <a:r>
              <a:rPr lang="en-US" sz="2600" dirty="0"/>
              <a:t>Decision on offers selection</a:t>
            </a:r>
            <a:endParaRPr lang="cs-CZ" sz="2600" dirty="0"/>
          </a:p>
          <a:p>
            <a:pPr lvl="1"/>
            <a:r>
              <a:rPr lang="en-US" sz="2600" dirty="0"/>
              <a:t>Implementation</a:t>
            </a:r>
            <a:r>
              <a:rPr lang="cs-CZ" sz="2600" dirty="0" smtClean="0"/>
              <a:t>.</a:t>
            </a:r>
            <a:endParaRPr lang="cs-CZ" sz="26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360</Words>
  <Application>Microsoft Office PowerPoint</Application>
  <PresentationFormat>Vlastní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Supply systems management: 7. Planning the supply systems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84</cp:revision>
  <dcterms:created xsi:type="dcterms:W3CDTF">2017-05-10T10:51:34Z</dcterms:created>
  <dcterms:modified xsi:type="dcterms:W3CDTF">2018-03-20T15:06:54Z</dcterms:modified>
</cp:coreProperties>
</file>