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93" r:id="rId5"/>
    <p:sldId id="299" r:id="rId6"/>
    <p:sldId id="300" r:id="rId7"/>
    <p:sldId id="296" r:id="rId8"/>
    <p:sldId id="297" r:id="rId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4" autoAdjust="0"/>
    <p:restoredTop sz="94660"/>
  </p:normalViewPr>
  <p:slideViewPr>
    <p:cSldViewPr snapToGrid="0">
      <p:cViewPr varScale="1">
        <p:scale>
          <a:sx n="106" d="100"/>
          <a:sy n="106" d="100"/>
        </p:scale>
        <p:origin x="-90" y="-3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pPr/>
              <a:t>20.3.2018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pPr/>
              <a:t>20.3.2018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pPr/>
              <a:t>20.3.2018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pPr/>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573438"/>
            <a:ext cx="11400915" cy="2541722"/>
          </a:xfrm>
        </p:spPr>
        <p:txBody>
          <a:bodyPr>
            <a:normAutofit/>
          </a:bodyPr>
          <a:lstStyle/>
          <a:p>
            <a:r>
              <a:rPr lang="cs-CZ" sz="3200" b="1" dirty="0"/>
              <a:t>Supply </a:t>
            </a:r>
            <a:r>
              <a:rPr lang="cs-CZ" sz="3200" b="1" dirty="0" err="1"/>
              <a:t>systems</a:t>
            </a:r>
            <a:r>
              <a:rPr lang="cs-CZ" sz="3200" b="1" dirty="0"/>
              <a:t> management</a:t>
            </a:r>
            <a:r>
              <a:rPr lang="cs-CZ" sz="3600" dirty="0" smtClean="0"/>
              <a:t>:</a:t>
            </a:r>
            <a:r>
              <a:rPr lang="cs-CZ" dirty="0" smtClean="0"/>
              <a:t/>
            </a:r>
            <a:br>
              <a:rPr lang="cs-CZ" dirty="0" smtClean="0"/>
            </a:br>
            <a:r>
              <a:rPr lang="cs-CZ" b="1" dirty="0" smtClean="0"/>
              <a:t>5. </a:t>
            </a:r>
            <a:r>
              <a:rPr lang="en-US" b="1" dirty="0"/>
              <a:t>Process management in the supply </a:t>
            </a:r>
            <a:r>
              <a:rPr lang="en-US" b="1" dirty="0" smtClean="0"/>
              <a:t>systems</a:t>
            </a:r>
            <a:r>
              <a:rPr lang="cs-CZ" b="1" dirty="0" smtClean="0"/>
              <a:t> </a:t>
            </a:r>
            <a:endParaRPr lang="cs-CZ" b="1" dirty="0"/>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59679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719192"/>
            <a:ext cx="10515600" cy="5457772"/>
          </a:xfrm>
        </p:spPr>
        <p:txBody>
          <a:bodyPr>
            <a:normAutofit/>
          </a:bodyPr>
          <a:lstStyle/>
          <a:p>
            <a:pPr marL="0" indent="0">
              <a:buNone/>
            </a:pPr>
            <a:r>
              <a:rPr lang="en-US" sz="3200" b="1" dirty="0"/>
              <a:t>Corporate philosophy and </a:t>
            </a:r>
            <a:r>
              <a:rPr lang="en-US" sz="3200" b="1" dirty="0" smtClean="0"/>
              <a:t>strategy</a:t>
            </a:r>
            <a:endParaRPr lang="cs-CZ" sz="3200" b="1" dirty="0" smtClean="0"/>
          </a:p>
          <a:p>
            <a:pPr marL="0" indent="0">
              <a:buNone/>
            </a:pPr>
            <a:endParaRPr lang="cs-CZ" sz="3200" dirty="0"/>
          </a:p>
          <a:p>
            <a:pPr marL="0" indent="0" algn="just">
              <a:buNone/>
            </a:pPr>
            <a:r>
              <a:rPr lang="en-US" dirty="0"/>
              <a:t>During any business activities, it is necessary to formulate their purpose and objectives. We also need to take into consideration relevant circumstances and influences, both positive and negative, which will affect the intended activities. It is important to take into account both external and internal factors. It is appropriate to apply the </a:t>
            </a:r>
            <a:r>
              <a:rPr lang="en-US" b="1" dirty="0"/>
              <a:t>STEP</a:t>
            </a:r>
            <a:r>
              <a:rPr lang="en-US" dirty="0"/>
              <a:t> and </a:t>
            </a:r>
            <a:r>
              <a:rPr lang="en-US" b="1" dirty="0"/>
              <a:t>SWOT</a:t>
            </a:r>
            <a:r>
              <a:rPr lang="en-US" dirty="0"/>
              <a:t> analyzes</a:t>
            </a:r>
            <a:r>
              <a:rPr lang="cs-CZ" dirty="0" smtClean="0"/>
              <a:t>.</a:t>
            </a: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9754886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328773"/>
            <a:ext cx="10738503" cy="5848192"/>
          </a:xfrm>
        </p:spPr>
        <p:txBody>
          <a:bodyPr>
            <a:normAutofit/>
          </a:bodyPr>
          <a:lstStyle/>
          <a:p>
            <a:pPr marL="0" indent="0" algn="just">
              <a:buNone/>
            </a:pPr>
            <a:r>
              <a:rPr lang="en-US" sz="3200" dirty="0"/>
              <a:t>STEP analysis consists in assessing the impact of only external factors (global environment factors) on the enterprise position in following </a:t>
            </a:r>
            <a:r>
              <a:rPr lang="en-US" sz="3200" dirty="0" smtClean="0"/>
              <a:t>segments</a:t>
            </a:r>
            <a:r>
              <a:rPr lang="cs-CZ" sz="3200" dirty="0" smtClean="0"/>
              <a:t>:</a:t>
            </a:r>
            <a:endParaRPr lang="cs-CZ" sz="3200" dirty="0" smtClean="0"/>
          </a:p>
          <a:p>
            <a:pPr marL="0" indent="0">
              <a:buNone/>
            </a:pPr>
            <a:endParaRPr lang="cs-CZ" sz="2000" dirty="0"/>
          </a:p>
          <a:p>
            <a:pPr lvl="0"/>
            <a:r>
              <a:rPr lang="en-US" sz="3200" dirty="0"/>
              <a:t>S-social factors</a:t>
            </a:r>
            <a:endParaRPr lang="cs-CZ" sz="3200" dirty="0"/>
          </a:p>
          <a:p>
            <a:pPr lvl="0"/>
            <a:r>
              <a:rPr lang="en-US" sz="3200" dirty="0"/>
              <a:t>T-technical (technical and technological) factors</a:t>
            </a:r>
            <a:endParaRPr lang="cs-CZ" sz="3200" dirty="0"/>
          </a:p>
          <a:p>
            <a:pPr lvl="0"/>
            <a:r>
              <a:rPr lang="en-US" sz="3200" dirty="0"/>
              <a:t>E-economic factors</a:t>
            </a:r>
            <a:endParaRPr lang="cs-CZ" sz="3200" dirty="0"/>
          </a:p>
          <a:p>
            <a:r>
              <a:rPr lang="en-US" sz="3200" dirty="0"/>
              <a:t>P-political-legal </a:t>
            </a:r>
            <a:r>
              <a:rPr lang="en-US" sz="3200" dirty="0" smtClean="0"/>
              <a:t>factors</a:t>
            </a:r>
            <a:endParaRPr lang="cs-CZ" sz="3000" dirty="0"/>
          </a:p>
          <a:p>
            <a:pPr marL="0" indent="0">
              <a:buNone/>
            </a:pPr>
            <a:endParaRPr lang="cs-CZ" dirty="0"/>
          </a:p>
          <a:p>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220554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just"/>
            <a:r>
              <a:rPr lang="en-US" sz="2800" dirty="0"/>
              <a:t>SWOT analysis is a tool especially used within value management and corporate strategy creation to identify enterprise strengths and weaknesses taking into account opportunities and threats</a:t>
            </a:r>
            <a:r>
              <a:rPr lang="cs-CZ" sz="3200" dirty="0" smtClean="0"/>
              <a:t>.</a:t>
            </a:r>
            <a:endParaRPr lang="cs-CZ" sz="3200" dirty="0"/>
          </a:p>
        </p:txBody>
      </p:sp>
      <p:sp>
        <p:nvSpPr>
          <p:cNvPr id="3" name="Zástupný symbol pro obsah 2"/>
          <p:cNvSpPr>
            <a:spLocks noGrp="1"/>
          </p:cNvSpPr>
          <p:nvPr>
            <p:ph idx="1"/>
          </p:nvPr>
        </p:nvSpPr>
        <p:spPr/>
        <p:txBody>
          <a:bodyPr numCol="2">
            <a:noAutofit/>
          </a:bodyPr>
          <a:lstStyle/>
          <a:p>
            <a:pPr marL="0" indent="0">
              <a:buNone/>
            </a:pPr>
            <a:r>
              <a:rPr lang="en-US" u="sng" dirty="0"/>
              <a:t>Enterprise strengths</a:t>
            </a:r>
            <a:r>
              <a:rPr lang="cs-CZ" u="sng" dirty="0" smtClean="0"/>
              <a:t>:</a:t>
            </a:r>
            <a:endParaRPr lang="cs-CZ" dirty="0" smtClean="0"/>
          </a:p>
          <a:p>
            <a:pPr lvl="0"/>
            <a:r>
              <a:rPr lang="en-US" dirty="0"/>
              <a:t>Individual approach</a:t>
            </a:r>
            <a:endParaRPr lang="cs-CZ" dirty="0"/>
          </a:p>
          <a:p>
            <a:pPr lvl="0"/>
            <a:r>
              <a:rPr lang="en-US" dirty="0"/>
              <a:t>Favorable prices</a:t>
            </a:r>
            <a:endParaRPr lang="cs-CZ" dirty="0"/>
          </a:p>
          <a:p>
            <a:pPr lvl="0"/>
            <a:r>
              <a:rPr lang="en-US" dirty="0"/>
              <a:t>New innovative products and services</a:t>
            </a:r>
            <a:endParaRPr lang="cs-CZ" dirty="0"/>
          </a:p>
          <a:p>
            <a:pPr lvl="0"/>
            <a:r>
              <a:rPr lang="en-US" dirty="0"/>
              <a:t>Enterprise location</a:t>
            </a:r>
            <a:endParaRPr lang="cs-CZ" dirty="0"/>
          </a:p>
          <a:p>
            <a:pPr lvl="0"/>
            <a:r>
              <a:rPr lang="en-US" dirty="0"/>
              <a:t>Experience in the field</a:t>
            </a:r>
            <a:endParaRPr lang="cs-CZ" dirty="0"/>
          </a:p>
          <a:p>
            <a:r>
              <a:rPr lang="en-US" dirty="0"/>
              <a:t>New </a:t>
            </a:r>
            <a:r>
              <a:rPr lang="en-US" dirty="0" smtClean="0"/>
              <a:t>technologies</a:t>
            </a:r>
            <a:endParaRPr lang="cs-CZ" dirty="0" smtClean="0"/>
          </a:p>
          <a:p>
            <a:pPr marL="0" indent="0">
              <a:buNone/>
            </a:pPr>
            <a:endParaRPr lang="cs-CZ" u="sng" dirty="0" smtClean="0"/>
          </a:p>
          <a:p>
            <a:pPr marL="0" indent="0">
              <a:buNone/>
            </a:pPr>
            <a:r>
              <a:rPr lang="en-US" u="sng" dirty="0"/>
              <a:t>Enterprise weaknesses</a:t>
            </a:r>
            <a:r>
              <a:rPr lang="cs-CZ" u="sng" dirty="0" smtClean="0"/>
              <a:t>:</a:t>
            </a:r>
            <a:endParaRPr lang="cs-CZ" dirty="0" smtClean="0"/>
          </a:p>
          <a:p>
            <a:pPr lvl="0"/>
            <a:r>
              <a:rPr lang="en-US" dirty="0"/>
              <a:t>Bad marketing strategy</a:t>
            </a:r>
            <a:endParaRPr lang="cs-CZ" dirty="0"/>
          </a:p>
          <a:p>
            <a:pPr lvl="0"/>
            <a:r>
              <a:rPr lang="en-US" dirty="0"/>
              <a:t>Enterprise size and location</a:t>
            </a:r>
            <a:endParaRPr lang="cs-CZ" dirty="0"/>
          </a:p>
          <a:p>
            <a:pPr lvl="0"/>
            <a:r>
              <a:rPr lang="en-US" dirty="0"/>
              <a:t>Low awareness among potential clients</a:t>
            </a:r>
            <a:endParaRPr lang="cs-CZ" dirty="0"/>
          </a:p>
          <a:p>
            <a:r>
              <a:rPr lang="en-US" dirty="0"/>
              <a:t>Poor quality of products and </a:t>
            </a:r>
            <a:r>
              <a:rPr lang="en-US" dirty="0" smtClean="0"/>
              <a:t>services</a:t>
            </a:r>
            <a:endParaRPr lang="cs-CZ" dirty="0" smtClean="0"/>
          </a:p>
          <a:p>
            <a:pPr marL="711200" lvl="0"/>
            <a:endParaRPr lang="cs-CZ" sz="1400" dirty="0" smtClean="0"/>
          </a:p>
          <a:p>
            <a:endParaRPr lang="cs-CZ" sz="1400" dirty="0" smtClean="0"/>
          </a:p>
          <a:p>
            <a:endParaRPr lang="cs-CZ" sz="14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411054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179871"/>
            <a:ext cx="10515600" cy="4997092"/>
          </a:xfrm>
        </p:spPr>
        <p:txBody>
          <a:bodyPr numCol="2">
            <a:noAutofit/>
          </a:bodyPr>
          <a:lstStyle/>
          <a:p>
            <a:pPr marL="0" indent="0">
              <a:buNone/>
            </a:pPr>
            <a:r>
              <a:rPr lang="en-US" u="sng" dirty="0"/>
              <a:t>Enterprise opportunities</a:t>
            </a:r>
            <a:r>
              <a:rPr lang="cs-CZ" u="sng" dirty="0" smtClean="0"/>
              <a:t>:</a:t>
            </a:r>
            <a:endParaRPr lang="cs-CZ" dirty="0"/>
          </a:p>
          <a:p>
            <a:pPr lvl="0"/>
            <a:r>
              <a:rPr lang="en-US" dirty="0"/>
              <a:t>Opening the EU market</a:t>
            </a:r>
            <a:endParaRPr lang="cs-CZ" dirty="0"/>
          </a:p>
          <a:p>
            <a:pPr lvl="0"/>
            <a:r>
              <a:rPr lang="en-US" dirty="0"/>
              <a:t>Possibility to extend for additional services</a:t>
            </a:r>
            <a:endParaRPr lang="cs-CZ" dirty="0"/>
          </a:p>
          <a:p>
            <a:pPr lvl="0"/>
            <a:r>
              <a:rPr lang="en-US" dirty="0"/>
              <a:t>Increasing need for tax advice</a:t>
            </a:r>
            <a:endParaRPr lang="cs-CZ" dirty="0"/>
          </a:p>
          <a:p>
            <a:pPr lvl="0"/>
            <a:r>
              <a:rPr lang="en-US" dirty="0"/>
              <a:t>Low competition</a:t>
            </a:r>
            <a:endParaRPr lang="cs-CZ" dirty="0"/>
          </a:p>
          <a:p>
            <a:pPr lvl="0"/>
            <a:r>
              <a:rPr lang="en-US" dirty="0"/>
              <a:t>Possibility to expand outside the region</a:t>
            </a:r>
            <a:endParaRPr lang="cs-CZ" dirty="0"/>
          </a:p>
          <a:p>
            <a:r>
              <a:rPr lang="en-US" dirty="0"/>
              <a:t>Inflow of foreign </a:t>
            </a:r>
            <a:r>
              <a:rPr lang="en-US" dirty="0" smtClean="0"/>
              <a:t>investment</a:t>
            </a:r>
            <a:endParaRPr lang="cs-CZ" dirty="0"/>
          </a:p>
          <a:p>
            <a:pPr marL="0" indent="0">
              <a:buNone/>
            </a:pPr>
            <a:endParaRPr lang="cs-CZ" u="sng" dirty="0" smtClean="0"/>
          </a:p>
          <a:p>
            <a:pPr marL="0" indent="0">
              <a:buNone/>
            </a:pPr>
            <a:r>
              <a:rPr lang="en-US" u="sng" dirty="0"/>
              <a:t>Enterprise threats</a:t>
            </a:r>
            <a:r>
              <a:rPr lang="cs-CZ" u="sng" dirty="0" smtClean="0"/>
              <a:t>:</a:t>
            </a:r>
            <a:endParaRPr lang="cs-CZ" dirty="0"/>
          </a:p>
          <a:p>
            <a:pPr lvl="0"/>
            <a:r>
              <a:rPr lang="en-US" dirty="0"/>
              <a:t>Unexpected entry of the competition</a:t>
            </a:r>
            <a:endParaRPr lang="cs-CZ" dirty="0"/>
          </a:p>
          <a:p>
            <a:pPr lvl="0"/>
            <a:r>
              <a:rPr lang="en-US" dirty="0"/>
              <a:t>Change in regulations (directives)</a:t>
            </a:r>
            <a:endParaRPr lang="cs-CZ" dirty="0"/>
          </a:p>
          <a:p>
            <a:r>
              <a:rPr lang="en-US" dirty="0"/>
              <a:t>Government policy oppressing small </a:t>
            </a:r>
            <a:r>
              <a:rPr lang="en-US" dirty="0" smtClean="0"/>
              <a:t>entrepreneur</a:t>
            </a:r>
            <a:endParaRPr lang="cs-CZ" dirty="0"/>
          </a:p>
          <a:p>
            <a:endParaRPr lang="cs-CZ" sz="1400" dirty="0"/>
          </a:p>
          <a:p>
            <a:endParaRPr lang="cs-CZ" sz="14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1969699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604684"/>
            <a:ext cx="10738503" cy="5572281"/>
          </a:xfrm>
        </p:spPr>
        <p:txBody>
          <a:bodyPr>
            <a:normAutofit/>
          </a:bodyPr>
          <a:lstStyle/>
          <a:p>
            <a:pPr marL="0" indent="0" algn="just">
              <a:buNone/>
            </a:pPr>
            <a:r>
              <a:rPr lang="en-US" sz="3200" u="sng" dirty="0"/>
              <a:t>Logistics objectives</a:t>
            </a:r>
            <a:r>
              <a:rPr lang="cs-CZ" sz="3200" dirty="0" smtClean="0"/>
              <a:t>:</a:t>
            </a:r>
            <a:endParaRPr lang="cs-CZ" sz="3200" dirty="0"/>
          </a:p>
          <a:p>
            <a:pPr marL="457200" lvl="1" indent="0" algn="just">
              <a:buNone/>
            </a:pPr>
            <a:r>
              <a:rPr lang="en-US" sz="2800" dirty="0"/>
              <a:t>In relation to the concept and approach to logistics, we have come to the conclusion that if a company wants to gain a market position allowing selling its products at market prices, then these products must be of interest to customers by their parameters, quality, design, service and price; comparable or even better than competing products and customers - offered to customers at the desired location, in the required quantity, at the required time, in the specified quality and at prices corresponding to the market situation</a:t>
            </a:r>
            <a:r>
              <a:rPr lang="cs-CZ" sz="2800" dirty="0" smtClean="0"/>
              <a:t>.</a:t>
            </a:r>
            <a:endParaRPr lang="cs-CZ" sz="2800" dirty="0"/>
          </a:p>
          <a:p>
            <a:pPr>
              <a:buNone/>
            </a:pPr>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96739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604684"/>
            <a:ext cx="10738503" cy="5572281"/>
          </a:xfrm>
        </p:spPr>
        <p:txBody>
          <a:bodyPr>
            <a:normAutofit/>
          </a:bodyPr>
          <a:lstStyle/>
          <a:p>
            <a:pPr marL="0" indent="0" algn="just">
              <a:buNone/>
            </a:pPr>
            <a:r>
              <a:rPr lang="cs-CZ" sz="3200" dirty="0"/>
              <a:t>R</a:t>
            </a:r>
            <a:r>
              <a:rPr lang="en-US" sz="3200" dirty="0" err="1" smtClean="0"/>
              <a:t>elevant</a:t>
            </a:r>
            <a:r>
              <a:rPr lang="en-US" sz="3200" dirty="0" smtClean="0"/>
              <a:t> </a:t>
            </a:r>
            <a:r>
              <a:rPr lang="en-US" sz="3200" dirty="0"/>
              <a:t>objectives in the field of logistics, ranging from large to small companies and individual craftsmen can be specified</a:t>
            </a:r>
            <a:r>
              <a:rPr lang="cs-CZ" sz="3200" dirty="0" smtClean="0"/>
              <a:t>:</a:t>
            </a:r>
            <a:endParaRPr lang="cs-CZ" sz="3200" dirty="0"/>
          </a:p>
          <a:p>
            <a:pPr lvl="1"/>
            <a:r>
              <a:rPr lang="en-US" sz="2600" dirty="0" smtClean="0"/>
              <a:t>to provide the necessary </a:t>
            </a:r>
            <a:r>
              <a:rPr lang="en-US" sz="2600" b="1" dirty="0" smtClean="0"/>
              <a:t>performance</a:t>
            </a:r>
            <a:r>
              <a:rPr lang="en-US" sz="2600" dirty="0" smtClean="0"/>
              <a:t> in the field of supply, transport, handling, storage,</a:t>
            </a:r>
            <a:endParaRPr lang="cs-CZ" sz="2600" dirty="0" smtClean="0"/>
          </a:p>
          <a:p>
            <a:pPr lvl="1"/>
            <a:r>
              <a:rPr lang="en-US" sz="2600" dirty="0" smtClean="0"/>
              <a:t>to ensure the required </a:t>
            </a:r>
            <a:r>
              <a:rPr lang="en-US" sz="2600" b="1" dirty="0" smtClean="0"/>
              <a:t>quality</a:t>
            </a:r>
            <a:r>
              <a:rPr lang="en-US" sz="2600" dirty="0" smtClean="0"/>
              <a:t> of these performances (supplier capacity, flexibility, meeting terms, consignments quality, ...) and</a:t>
            </a:r>
            <a:endParaRPr lang="cs-CZ" sz="2600" dirty="0" smtClean="0"/>
          </a:p>
          <a:p>
            <a:pPr lvl="1"/>
            <a:r>
              <a:rPr lang="en-US" sz="2600" dirty="0" smtClean="0"/>
              <a:t>to optimize </a:t>
            </a:r>
            <a:r>
              <a:rPr lang="en-US" sz="2600" b="1" dirty="0" smtClean="0"/>
              <a:t>costs</a:t>
            </a:r>
            <a:r>
              <a:rPr lang="en-US" sz="2600" dirty="0" smtClean="0"/>
              <a:t> (personal, transport, handling, storage, ...).</a:t>
            </a:r>
            <a:endParaRPr lang="cs-CZ" sz="2600" dirty="0" smtClean="0"/>
          </a:p>
          <a:p>
            <a:pPr lvl="1"/>
            <a:endParaRPr lang="cs-CZ" sz="2600" dirty="0"/>
          </a:p>
          <a:p>
            <a:pPr marL="457200" lvl="1" indent="0">
              <a:buNone/>
            </a:pPr>
            <a:r>
              <a:rPr lang="en-US" sz="2800" dirty="0"/>
              <a:t>while respecting the requirements of the environment throughout the entire process chains.</a:t>
            </a:r>
            <a:endParaRPr lang="cs-CZ" sz="2600" dirty="0" smtClean="0"/>
          </a:p>
          <a:p>
            <a:pPr>
              <a:buNone/>
            </a:pPr>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3533202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452063"/>
            <a:ext cx="10738503" cy="5724902"/>
          </a:xfrm>
        </p:spPr>
        <p:txBody>
          <a:bodyPr>
            <a:normAutofit/>
          </a:bodyPr>
          <a:lstStyle/>
          <a:p>
            <a:pPr marL="0" indent="0">
              <a:buNone/>
            </a:pPr>
            <a:r>
              <a:rPr lang="en-US" sz="3200" b="1" dirty="0"/>
              <a:t>Transformation management </a:t>
            </a:r>
            <a:r>
              <a:rPr lang="en-US" sz="3200" b="1" dirty="0" smtClean="0"/>
              <a:t>methods</a:t>
            </a:r>
            <a:endParaRPr lang="cs-CZ" sz="3200" b="1" dirty="0" smtClean="0"/>
          </a:p>
          <a:p>
            <a:pPr marL="0" indent="0">
              <a:buNone/>
            </a:pPr>
            <a:endParaRPr lang="cs-CZ" dirty="0"/>
          </a:p>
          <a:p>
            <a:pPr algn="just"/>
            <a:r>
              <a:rPr lang="en-US" dirty="0"/>
              <a:t>In this respect, the management </a:t>
            </a:r>
            <a:r>
              <a:rPr lang="cs-CZ" dirty="0" err="1" smtClean="0"/>
              <a:t>methods</a:t>
            </a:r>
            <a:r>
              <a:rPr lang="cs-CZ" dirty="0" smtClean="0"/>
              <a:t> </a:t>
            </a:r>
            <a:r>
              <a:rPr lang="cs-CZ" dirty="0" err="1" smtClean="0"/>
              <a:t>like</a:t>
            </a:r>
            <a:r>
              <a:rPr lang="cs-CZ" dirty="0" smtClean="0"/>
              <a:t> </a:t>
            </a:r>
            <a:r>
              <a:rPr lang="cs-CZ" dirty="0" err="1" smtClean="0"/>
              <a:t>the</a:t>
            </a:r>
            <a:r>
              <a:rPr lang="cs-CZ" dirty="0" smtClean="0"/>
              <a:t> </a:t>
            </a:r>
            <a:r>
              <a:rPr lang="en-US" dirty="0" smtClean="0"/>
              <a:t>Total </a:t>
            </a:r>
            <a:r>
              <a:rPr lang="en-US" dirty="0"/>
              <a:t>Quality Management (TQM), Lean Production and Business Reengineering has been discussed over the last few years, basing itself on the pillars of business management orientation towards business processes, customers and co-workers. All these methods are characterized by extensive </a:t>
            </a:r>
            <a:r>
              <a:rPr lang="cs-CZ" dirty="0" err="1" smtClean="0"/>
              <a:t>comprehensive</a:t>
            </a:r>
            <a:r>
              <a:rPr lang="cs-CZ" dirty="0" smtClean="0"/>
              <a:t> </a:t>
            </a:r>
            <a:r>
              <a:rPr lang="en-US" dirty="0" smtClean="0"/>
              <a:t>enterprise </a:t>
            </a:r>
            <a:r>
              <a:rPr lang="cs-CZ" dirty="0" smtClean="0"/>
              <a:t>monitoring</a:t>
            </a:r>
            <a:r>
              <a:rPr lang="en-US" dirty="0" smtClean="0"/>
              <a:t>.</a:t>
            </a:r>
            <a:r>
              <a:rPr lang="cs-CZ" dirty="0" smtClean="0"/>
              <a:t> </a:t>
            </a:r>
            <a:endParaRPr lang="cs-CZ" dirty="0"/>
          </a:p>
          <a:p>
            <a:pPr marL="0" indent="0" algn="just">
              <a:buNone/>
            </a:pPr>
            <a:endParaRPr lang="cs-CZ" b="1" dirty="0"/>
          </a:p>
          <a:p>
            <a:pPr marL="0" indent="0" algn="just">
              <a:buNone/>
            </a:pP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338471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355</TotalTime>
  <Words>492</Words>
  <Application>Microsoft Office PowerPoint</Application>
  <PresentationFormat>Vlastní</PresentationFormat>
  <Paragraphs>54</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Motiv Office</vt:lpstr>
      <vt:lpstr>Supply systems management: 5. Process management in the supply systems </vt:lpstr>
      <vt:lpstr>Prezentace aplikace PowerPoint</vt:lpstr>
      <vt:lpstr>Prezentace aplikace PowerPoint</vt:lpstr>
      <vt:lpstr>SWOT analysis is a tool especially used within value management and corporate strategy creation to identify enterprise strengths and weaknesses taking into account opportunities and threats.</vt:lpstr>
      <vt:lpstr>Prezentace aplikace PowerPoint</vt:lpstr>
      <vt:lpstr>Prezentace aplikace PowerPoint</vt:lpstr>
      <vt:lpstr>Prezentace aplikace PowerPoint</vt:lpstr>
      <vt:lpstr>Prezentace aplikace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Stopka Ondrej</cp:lastModifiedBy>
  <cp:revision>91</cp:revision>
  <dcterms:created xsi:type="dcterms:W3CDTF">2017-05-10T10:51:34Z</dcterms:created>
  <dcterms:modified xsi:type="dcterms:W3CDTF">2018-03-20T14:15:28Z</dcterms:modified>
</cp:coreProperties>
</file>