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99" r:id="rId5"/>
    <p:sldId id="293" r:id="rId6"/>
    <p:sldId id="298" r:id="rId7"/>
    <p:sldId id="296"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106" d="100"/>
          <a:sy n="106" d="100"/>
        </p:scale>
        <p:origin x="-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159488"/>
          </a:xfrm>
        </p:spPr>
        <p:txBody>
          <a:bodyPr>
            <a:normAutofit fontScale="90000"/>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a:t>4</a:t>
            </a:r>
            <a:r>
              <a:rPr lang="cs-CZ" b="1" dirty="0" smtClean="0"/>
              <a:t>. </a:t>
            </a:r>
            <a:r>
              <a:rPr lang="en-US" b="1" dirty="0"/>
              <a:t>Structure of the procurement, production and distribution </a:t>
            </a:r>
            <a:r>
              <a:rPr lang="en-US" b="1" dirty="0" smtClean="0"/>
              <a:t>logistics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98644"/>
            <a:ext cx="10515600" cy="5478320"/>
          </a:xfrm>
        </p:spPr>
        <p:txBody>
          <a:bodyPr>
            <a:normAutofit/>
          </a:bodyPr>
          <a:lstStyle/>
          <a:p>
            <a:pPr marL="0" indent="0">
              <a:buNone/>
            </a:pPr>
            <a:r>
              <a:rPr lang="en-US" sz="3200" b="1" dirty="0"/>
              <a:t>Alternative logistics </a:t>
            </a:r>
            <a:r>
              <a:rPr lang="en-US" sz="3200" b="1" dirty="0" smtClean="0"/>
              <a:t>structures</a:t>
            </a:r>
            <a:endParaRPr lang="cs-CZ" sz="3200" b="1" dirty="0"/>
          </a:p>
          <a:p>
            <a:pPr marL="0" indent="0">
              <a:buNone/>
            </a:pPr>
            <a:endParaRPr lang="cs-CZ" sz="3200" dirty="0" smtClean="0"/>
          </a:p>
          <a:p>
            <a:pPr marL="0" indent="0" algn="just">
              <a:buNone/>
            </a:pPr>
            <a:r>
              <a:rPr lang="en-US" b="1" dirty="0"/>
              <a:t>The value-creating chain </a:t>
            </a:r>
            <a:r>
              <a:rPr lang="en-US" dirty="0"/>
              <a:t>forms a sequence of technological and logistics elements in which undergo transformation processes in which the products required in the market are created</a:t>
            </a:r>
            <a:r>
              <a:rPr lang="cs-CZ" dirty="0" smtClean="0"/>
              <a:t>.</a:t>
            </a:r>
            <a:endParaRPr lang="cs-CZ" dirty="0"/>
          </a:p>
          <a:p>
            <a:pPr marL="0" indent="0" algn="just">
              <a:buNone/>
            </a:pPr>
            <a:endParaRPr lang="cs-CZ" sz="1000" dirty="0"/>
          </a:p>
          <a:p>
            <a:pPr marL="0" indent="0" algn="just">
              <a:buNone/>
            </a:pPr>
            <a:r>
              <a:rPr lang="en-US" dirty="0"/>
              <a:t>The value-creating chain begins by suppliers of raw materials for production and has a </a:t>
            </a:r>
            <a:r>
              <a:rPr lang="en-US" b="1" dirty="0"/>
              <a:t>different structure </a:t>
            </a:r>
            <a:r>
              <a:rPr lang="en-US" dirty="0"/>
              <a:t>depending on</a:t>
            </a:r>
            <a:r>
              <a:rPr lang="cs-CZ" dirty="0" smtClean="0"/>
              <a:t>: </a:t>
            </a:r>
            <a:endParaRPr lang="cs-CZ" dirty="0" smtClean="0"/>
          </a:p>
          <a:p>
            <a:pPr lvl="1"/>
            <a:r>
              <a:rPr lang="en-US" sz="2600" dirty="0"/>
              <a:t>the type of commodity,</a:t>
            </a:r>
            <a:endParaRPr lang="cs-CZ" sz="2600" dirty="0"/>
          </a:p>
          <a:p>
            <a:pPr lvl="1"/>
            <a:r>
              <a:rPr lang="en-US" sz="2600" dirty="0"/>
              <a:t>supplier's location,</a:t>
            </a:r>
            <a:endParaRPr lang="cs-CZ" sz="2600" dirty="0"/>
          </a:p>
          <a:p>
            <a:pPr lvl="1"/>
            <a:r>
              <a:rPr lang="en-US" sz="2600" dirty="0"/>
              <a:t>the way and organization of transport,</a:t>
            </a:r>
            <a:endParaRPr lang="cs-CZ" sz="2600" dirty="0"/>
          </a:p>
          <a:p>
            <a:pPr lvl="1"/>
            <a:r>
              <a:rPr lang="en-US" sz="2600" dirty="0"/>
              <a:t>customers requirements, </a:t>
            </a:r>
            <a:r>
              <a:rPr lang="en-US" sz="2600" dirty="0" err="1"/>
              <a:t>etc</a:t>
            </a:r>
            <a:r>
              <a:rPr lang="cs-CZ" sz="2600" dirty="0" smtClean="0"/>
              <a:t>.</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565079"/>
            <a:ext cx="10738503" cy="5611885"/>
          </a:xfrm>
        </p:spPr>
        <p:txBody>
          <a:bodyPr>
            <a:normAutofit/>
          </a:bodyPr>
          <a:lstStyle/>
          <a:p>
            <a:pPr marL="0" indent="0">
              <a:buNone/>
            </a:pPr>
            <a:r>
              <a:rPr lang="en-US" sz="3200" u="sng" dirty="0"/>
              <a:t>Alternative supply chain structures include</a:t>
            </a:r>
            <a:r>
              <a:rPr lang="cs-CZ" sz="3200" u="sng" dirty="0" smtClean="0"/>
              <a:t>:</a:t>
            </a:r>
            <a:endParaRPr lang="cs-CZ" sz="3200" u="sng" dirty="0" smtClean="0"/>
          </a:p>
          <a:p>
            <a:pPr marL="0" indent="0">
              <a:buNone/>
            </a:pPr>
            <a:endParaRPr lang="cs-CZ" sz="2000" dirty="0"/>
          </a:p>
          <a:p>
            <a:pPr marL="355600" indent="0" algn="just">
              <a:buNone/>
            </a:pPr>
            <a:r>
              <a:rPr lang="cs-CZ" sz="3000" b="1" dirty="0" smtClean="0"/>
              <a:t>1</a:t>
            </a:r>
            <a:r>
              <a:rPr lang="cs-CZ" sz="3000" b="1" dirty="0"/>
              <a:t>. </a:t>
            </a:r>
            <a:r>
              <a:rPr lang="en-US" sz="3200" b="1" dirty="0"/>
              <a:t>individual deliveries</a:t>
            </a:r>
            <a:r>
              <a:rPr lang="en-US" sz="3200" dirty="0"/>
              <a:t> </a:t>
            </a:r>
            <a:r>
              <a:rPr lang="cs-CZ" sz="3000" dirty="0" smtClean="0"/>
              <a:t>, </a:t>
            </a:r>
            <a:r>
              <a:rPr lang="cs-CZ" sz="3000" dirty="0"/>
              <a:t> </a:t>
            </a:r>
          </a:p>
          <a:p>
            <a:pPr marL="355600" indent="0" algn="just">
              <a:buNone/>
            </a:pPr>
            <a:r>
              <a:rPr lang="cs-CZ" sz="3000" b="1" dirty="0" smtClean="0"/>
              <a:t>2</a:t>
            </a:r>
            <a:r>
              <a:rPr lang="cs-CZ" sz="3000" b="1" dirty="0"/>
              <a:t>.</a:t>
            </a:r>
            <a:r>
              <a:rPr lang="cs-CZ" sz="3000" dirty="0"/>
              <a:t> </a:t>
            </a:r>
            <a:r>
              <a:rPr lang="en-US" sz="3200" b="1" dirty="0"/>
              <a:t>one-stage with </a:t>
            </a:r>
            <a:r>
              <a:rPr lang="en-US" sz="3200" b="1" dirty="0" err="1"/>
              <a:t>tranship</a:t>
            </a:r>
            <a:r>
              <a:rPr lang="en-US" sz="3200" b="1" dirty="0"/>
              <a:t> areas</a:t>
            </a:r>
            <a:r>
              <a:rPr lang="en-US" sz="3200" dirty="0"/>
              <a:t> </a:t>
            </a:r>
            <a:r>
              <a:rPr lang="cs-CZ" sz="3000" dirty="0" smtClean="0"/>
              <a:t>, </a:t>
            </a:r>
            <a:endParaRPr lang="cs-CZ" sz="3000" dirty="0" smtClean="0"/>
          </a:p>
          <a:p>
            <a:pPr marL="355600" indent="0" algn="just">
              <a:buNone/>
            </a:pPr>
            <a:r>
              <a:rPr lang="cs-CZ" sz="3000" b="1" dirty="0" smtClean="0"/>
              <a:t>3</a:t>
            </a:r>
            <a:r>
              <a:rPr lang="cs-CZ" sz="3000" b="1" dirty="0"/>
              <a:t>.</a:t>
            </a:r>
            <a:r>
              <a:rPr lang="cs-CZ" sz="3000" dirty="0"/>
              <a:t> </a:t>
            </a:r>
            <a:r>
              <a:rPr lang="en-US" sz="3200" b="1" dirty="0"/>
              <a:t>one-stage with a distribution center</a:t>
            </a:r>
            <a:r>
              <a:rPr lang="en-US" sz="3200" dirty="0"/>
              <a:t> </a:t>
            </a:r>
            <a:r>
              <a:rPr lang="cs-CZ" sz="3000" dirty="0" smtClean="0"/>
              <a:t>, </a:t>
            </a:r>
            <a:endParaRPr lang="cs-CZ" sz="3000" dirty="0" smtClean="0"/>
          </a:p>
          <a:p>
            <a:pPr marL="355600" indent="0" algn="just">
              <a:buNone/>
            </a:pPr>
            <a:r>
              <a:rPr lang="cs-CZ" sz="3000" b="1" dirty="0" smtClean="0"/>
              <a:t>4</a:t>
            </a:r>
            <a:r>
              <a:rPr lang="cs-CZ" sz="3000" b="1" dirty="0"/>
              <a:t>.</a:t>
            </a:r>
            <a:r>
              <a:rPr lang="cs-CZ" sz="3000" dirty="0"/>
              <a:t> </a:t>
            </a:r>
            <a:r>
              <a:rPr lang="en-US" sz="3200" b="1" dirty="0" smtClean="0"/>
              <a:t>two-stage </a:t>
            </a:r>
            <a:r>
              <a:rPr lang="en-US" sz="3200" b="1" dirty="0"/>
              <a:t>structure</a:t>
            </a:r>
            <a:r>
              <a:rPr lang="en-US" sz="3200" dirty="0"/>
              <a:t> </a:t>
            </a:r>
            <a:r>
              <a:rPr lang="cs-CZ" sz="3000" dirty="0" smtClean="0"/>
              <a:t>.</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97368" y="493159"/>
            <a:ext cx="10738503" cy="5683804"/>
          </a:xfrm>
        </p:spPr>
        <p:txBody>
          <a:bodyPr>
            <a:normAutofit fontScale="92500" lnSpcReduction="10000"/>
          </a:bodyPr>
          <a:lstStyle/>
          <a:p>
            <a:pPr marL="0" indent="0">
              <a:buNone/>
            </a:pPr>
            <a:r>
              <a:rPr lang="en-US" sz="3200" u="sng" dirty="0"/>
              <a:t>Storage and transport strategies</a:t>
            </a:r>
            <a:r>
              <a:rPr lang="cs-CZ" sz="3200" u="sng" dirty="0" smtClean="0"/>
              <a:t>:</a:t>
            </a:r>
            <a:endParaRPr lang="cs-CZ" sz="3200" dirty="0"/>
          </a:p>
          <a:p>
            <a:pPr lvl="0"/>
            <a:r>
              <a:rPr lang="en-US" sz="3200" dirty="0"/>
              <a:t>external distribution warehouse,</a:t>
            </a:r>
            <a:endParaRPr lang="cs-CZ" sz="3200" dirty="0"/>
          </a:p>
          <a:p>
            <a:pPr lvl="0"/>
            <a:r>
              <a:rPr lang="en-US" sz="3200" dirty="0" err="1"/>
              <a:t>transhipment</a:t>
            </a:r>
            <a:r>
              <a:rPr lang="en-US" sz="3200" dirty="0"/>
              <a:t> concept,</a:t>
            </a:r>
            <a:endParaRPr lang="cs-CZ" sz="3200" dirty="0"/>
          </a:p>
          <a:p>
            <a:pPr lvl="0"/>
            <a:r>
              <a:rPr lang="en-US" sz="3200" dirty="0" err="1"/>
              <a:t>Randez-Vous</a:t>
            </a:r>
            <a:r>
              <a:rPr lang="en-US" sz="3200" dirty="0"/>
              <a:t> system,</a:t>
            </a:r>
            <a:endParaRPr lang="cs-CZ" sz="3200" dirty="0"/>
          </a:p>
          <a:p>
            <a:pPr lvl="0"/>
            <a:r>
              <a:rPr lang="en-US" sz="3200" dirty="0"/>
              <a:t>the concept of regional carriers,</a:t>
            </a:r>
            <a:endParaRPr lang="cs-CZ" sz="3200" dirty="0"/>
          </a:p>
          <a:p>
            <a:r>
              <a:rPr lang="en-US" sz="3200" dirty="0"/>
              <a:t>logistics centers</a:t>
            </a:r>
            <a:r>
              <a:rPr lang="cs-CZ" sz="3200" dirty="0" smtClean="0"/>
              <a:t>.</a:t>
            </a:r>
            <a:endParaRPr lang="cs-CZ" sz="3200" dirty="0"/>
          </a:p>
          <a:p>
            <a:pPr marL="0" indent="0">
              <a:buNone/>
            </a:pPr>
            <a:r>
              <a:rPr lang="en-US" sz="3200" u="sng" dirty="0"/>
              <a:t>Supply chains</a:t>
            </a:r>
            <a:r>
              <a:rPr lang="cs-CZ" sz="3200" u="sng" dirty="0" smtClean="0"/>
              <a:t>:</a:t>
            </a:r>
            <a:endParaRPr lang="cs-CZ" sz="3200" dirty="0"/>
          </a:p>
          <a:p>
            <a:pPr lvl="0"/>
            <a:r>
              <a:rPr lang="en-US" sz="3200" dirty="0"/>
              <a:t>direct deliveries,</a:t>
            </a:r>
            <a:endParaRPr lang="cs-CZ" sz="3200" dirty="0"/>
          </a:p>
          <a:p>
            <a:pPr lvl="0"/>
            <a:r>
              <a:rPr lang="en-US" sz="3200" dirty="0"/>
              <a:t>shipments through the central warehouse,</a:t>
            </a:r>
            <a:endParaRPr lang="cs-CZ" sz="3200" dirty="0"/>
          </a:p>
          <a:p>
            <a:pPr lvl="0"/>
            <a:r>
              <a:rPr lang="en-US" sz="3200" dirty="0" err="1"/>
              <a:t>transhipment</a:t>
            </a:r>
            <a:r>
              <a:rPr lang="en-US" sz="3200" dirty="0"/>
              <a:t>,</a:t>
            </a:r>
            <a:endParaRPr lang="cs-CZ" sz="3200" dirty="0"/>
          </a:p>
          <a:p>
            <a:r>
              <a:rPr lang="en-US" sz="3200" dirty="0"/>
              <a:t>crossdocking</a:t>
            </a:r>
            <a:r>
              <a:rPr lang="cs-CZ" sz="3200" dirty="0" smtClean="0"/>
              <a:t>.</a:t>
            </a:r>
            <a:endParaRPr lang="cs-CZ" sz="32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90231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marL="0" indent="0">
              <a:buNone/>
            </a:pPr>
            <a:r>
              <a:rPr lang="en-US" sz="3200" b="1" dirty="0"/>
              <a:t>Physical distribution and distribution </a:t>
            </a:r>
            <a:r>
              <a:rPr lang="en-US" sz="3200" b="1" dirty="0" smtClean="0"/>
              <a:t>networks</a:t>
            </a:r>
            <a:endParaRPr lang="cs-CZ" sz="3200" dirty="0"/>
          </a:p>
          <a:p>
            <a:pPr marL="0" indent="0">
              <a:buNone/>
            </a:pPr>
            <a:endParaRPr lang="cs-CZ" sz="2000" dirty="0" smtClean="0"/>
          </a:p>
          <a:p>
            <a:pPr algn="just"/>
            <a:r>
              <a:rPr lang="en-US" sz="2600" b="1" dirty="0"/>
              <a:t>Physical distribution</a:t>
            </a:r>
            <a:r>
              <a:rPr lang="en-US" sz="2600" dirty="0"/>
              <a:t> stands for not only the movement and storage of goods (primary logistics objects), but also the related information and financial flows running through the distribution space.</a:t>
            </a:r>
            <a:endParaRPr lang="cs-CZ" sz="2600" dirty="0"/>
          </a:p>
          <a:p>
            <a:pPr algn="just"/>
            <a:r>
              <a:rPr lang="en-US" sz="2600" b="1" dirty="0"/>
              <a:t>The distribution space</a:t>
            </a:r>
            <a:r>
              <a:rPr lang="en-US" sz="2600" dirty="0"/>
              <a:t> consists of all distribution points, distribution equipment, distribution network and their mutual relationships.</a:t>
            </a:r>
            <a:endParaRPr lang="cs-CZ" sz="2600" dirty="0"/>
          </a:p>
          <a:p>
            <a:pPr algn="just"/>
            <a:r>
              <a:rPr lang="en-US" sz="2600" b="1" dirty="0"/>
              <a:t>The distribution network</a:t>
            </a:r>
            <a:r>
              <a:rPr lang="en-US" sz="2600" dirty="0"/>
              <a:t> consists of distribution sources, distribution centers, customers and mutual relationships between these elements.</a:t>
            </a:r>
            <a:endParaRPr lang="cs-CZ" sz="2600" dirty="0"/>
          </a:p>
          <a:p>
            <a:pPr algn="just"/>
            <a:r>
              <a:rPr lang="en-US" sz="2600" b="1" dirty="0"/>
              <a:t>The distribution node</a:t>
            </a:r>
            <a:r>
              <a:rPr lang="en-US" sz="2600" dirty="0"/>
              <a:t> stands for a distribution point, a distribution station or a distribution warehouse, in which the collection, distribution or storage of logistics objects and their </a:t>
            </a:r>
            <a:r>
              <a:rPr lang="en-US" sz="2600" dirty="0" smtClean="0"/>
              <a:t>subsequent</a:t>
            </a:r>
            <a:r>
              <a:rPr lang="cs-CZ" sz="2600" dirty="0" smtClean="0"/>
              <a:t> </a:t>
            </a:r>
            <a:r>
              <a:rPr lang="en-US" sz="2600" dirty="0" smtClean="0"/>
              <a:t>distribution</a:t>
            </a:r>
            <a:r>
              <a:rPr lang="cs-CZ" sz="2600" dirty="0" smtClean="0"/>
              <a:t>.</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85627"/>
            <a:ext cx="10738503" cy="5488597"/>
          </a:xfrm>
        </p:spPr>
        <p:txBody>
          <a:bodyPr>
            <a:normAutofit fontScale="92500" lnSpcReduction="20000"/>
          </a:bodyPr>
          <a:lstStyle/>
          <a:p>
            <a:pPr marL="0" indent="0">
              <a:buNone/>
            </a:pPr>
            <a:r>
              <a:rPr lang="en-US" sz="3200" b="1" dirty="0"/>
              <a:t>Distribution </a:t>
            </a:r>
            <a:r>
              <a:rPr lang="en-US" sz="3200" b="1" dirty="0" smtClean="0"/>
              <a:t>laws</a:t>
            </a:r>
            <a:endParaRPr lang="cs-CZ" sz="3200" b="1" dirty="0"/>
          </a:p>
          <a:p>
            <a:pPr marL="0" indent="0">
              <a:buNone/>
            </a:pPr>
            <a:r>
              <a:rPr lang="en-US" sz="3200" u="sng" dirty="0"/>
              <a:t>1st distribution law</a:t>
            </a:r>
            <a:r>
              <a:rPr lang="cs-CZ" sz="3000" b="1" u="sng" dirty="0" smtClean="0"/>
              <a:t>:</a:t>
            </a:r>
            <a:endParaRPr lang="cs-CZ" sz="3000" b="1" dirty="0"/>
          </a:p>
          <a:p>
            <a:pPr marL="896938" algn="just"/>
            <a:r>
              <a:rPr lang="en-US" sz="3200" dirty="0"/>
              <a:t>The sum of the logistics objects entering the distribution node and located at that node is equal to the sum of the logistics objects exiting from that node and remaining there</a:t>
            </a:r>
            <a:r>
              <a:rPr lang="cs-CZ" sz="3000" dirty="0" smtClean="0"/>
              <a:t>.</a:t>
            </a:r>
            <a:endParaRPr lang="cs-CZ" sz="3000" dirty="0"/>
          </a:p>
          <a:p>
            <a:pPr marL="0" indent="0">
              <a:buNone/>
            </a:pPr>
            <a:r>
              <a:rPr lang="en-US" sz="3200" u="sng" dirty="0"/>
              <a:t>2nd distribution law</a:t>
            </a:r>
            <a:r>
              <a:rPr lang="cs-CZ" sz="3000" b="1" u="sng" dirty="0" smtClean="0"/>
              <a:t>:</a:t>
            </a:r>
            <a:endParaRPr lang="cs-CZ" sz="3000" b="1" dirty="0"/>
          </a:p>
          <a:p>
            <a:pPr marL="812800" algn="just"/>
            <a:r>
              <a:rPr lang="en-US" sz="3200" dirty="0"/>
              <a:t>The sum of logistics objects at the exit of a distribution source over a given period of time is equal to the inventories volume at the distribution nodes at the end of that time period, the number of objects dispatched from the distribution nodes during that period, the amount of objects on the route between the source and the distribution nodes, and the difference in the sum of inventory volumes in distribution nodes at the beginning of this period</a:t>
            </a:r>
            <a:r>
              <a:rPr lang="cs-CZ" sz="3000" dirty="0" smtClean="0"/>
              <a:t>.</a:t>
            </a:r>
            <a:endParaRPr lang="cs-CZ" sz="30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26724"/>
            <a:ext cx="10738503" cy="5550241"/>
          </a:xfrm>
        </p:spPr>
        <p:txBody>
          <a:bodyPr>
            <a:normAutofit/>
          </a:bodyPr>
          <a:lstStyle/>
          <a:p>
            <a:pPr marL="0" indent="0">
              <a:buNone/>
            </a:pPr>
            <a:r>
              <a:rPr lang="en-US" sz="3200" b="1" dirty="0"/>
              <a:t>Supply Chain Management (</a:t>
            </a:r>
            <a:r>
              <a:rPr lang="en-US" sz="3200" b="1" dirty="0" smtClean="0"/>
              <a:t>SCM</a:t>
            </a:r>
            <a:r>
              <a:rPr lang="cs-CZ" sz="3200" b="1" dirty="0" smtClean="0"/>
              <a:t>)</a:t>
            </a:r>
            <a:endParaRPr lang="cs-CZ" sz="3200" dirty="0"/>
          </a:p>
          <a:p>
            <a:pPr marL="0" indent="0">
              <a:buNone/>
            </a:pPr>
            <a:endParaRPr lang="cs-CZ" sz="2000" dirty="0" smtClean="0"/>
          </a:p>
          <a:p>
            <a:pPr marL="0" indent="0" algn="just">
              <a:buNone/>
            </a:pPr>
            <a:r>
              <a:rPr lang="en-US" sz="3200" dirty="0"/>
              <a:t>Supply Chain Management, due to its characteristics, offers much more options, i.e. </a:t>
            </a:r>
            <a:r>
              <a:rPr lang="en-US" sz="3200"/>
              <a:t>due to the interconnection of all internal and external participants along the entire process chain, from the customer of the final product to the raw material supplier, the necessary information is exchanged in </a:t>
            </a:r>
            <a:r>
              <a:rPr lang="en-US" sz="3200"/>
              <a:t>real </a:t>
            </a:r>
            <a:r>
              <a:rPr lang="en-US" sz="3200" smtClean="0"/>
              <a:t>time</a:t>
            </a:r>
            <a:r>
              <a:rPr lang="cs-CZ" sz="3200" smtClean="0"/>
              <a:t>.</a:t>
            </a: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434</Words>
  <Application>Microsoft Office PowerPoint</Application>
  <PresentationFormat>Vlastní</PresentationFormat>
  <Paragraphs>47</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Supply systems management: 4. Structure of the procurement, production and distribution logistics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92</cp:revision>
  <dcterms:created xsi:type="dcterms:W3CDTF">2017-05-10T10:51:34Z</dcterms:created>
  <dcterms:modified xsi:type="dcterms:W3CDTF">2018-03-20T14:06:23Z</dcterms:modified>
</cp:coreProperties>
</file>