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8" r:id="rId4"/>
    <p:sldId id="259" r:id="rId5"/>
    <p:sldId id="293" r:id="rId6"/>
    <p:sldId id="297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90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262229"/>
          </a:xfrm>
        </p:spPr>
        <p:txBody>
          <a:bodyPr>
            <a:normAutofit fontScale="90000"/>
          </a:bodyPr>
          <a:lstStyle/>
          <a:p>
            <a:r>
              <a:rPr lang="cs-CZ" sz="3200" b="1" dirty="0"/>
              <a:t>Supply </a:t>
            </a:r>
            <a:r>
              <a:rPr lang="cs-CZ" sz="3200" b="1" dirty="0" err="1"/>
              <a:t>systems</a:t>
            </a:r>
            <a:r>
              <a:rPr lang="cs-CZ" sz="3200" b="1" dirty="0"/>
              <a:t> management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3. </a:t>
            </a:r>
            <a:r>
              <a:rPr lang="en-US" b="1" dirty="0"/>
              <a:t>Supply chains in organizational structure of the enterprise and processes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78094"/>
            <a:ext cx="10515600" cy="54988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dirty="0"/>
              <a:t>Realization of the value-creating process in the subject of production </a:t>
            </a:r>
            <a:r>
              <a:rPr lang="en-US" sz="3200" b="1" dirty="0" smtClean="0"/>
              <a:t>character</a:t>
            </a:r>
            <a:endParaRPr lang="cs-CZ" sz="3200" dirty="0"/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en-US" dirty="0"/>
              <a:t>The </a:t>
            </a:r>
            <a:r>
              <a:rPr lang="en-US" b="1" dirty="0"/>
              <a:t>content of logistics in a modern concept</a:t>
            </a:r>
            <a:r>
              <a:rPr lang="en-US" dirty="0"/>
              <a:t> is to provide comprehensively the material and integrated information flows from suppliers to enterprises and by enterprise to customers</a:t>
            </a:r>
            <a:r>
              <a:rPr lang="cs-CZ" dirty="0" smtClean="0"/>
              <a:t>. </a:t>
            </a:r>
            <a:endParaRPr lang="cs-CZ" dirty="0" smtClean="0"/>
          </a:p>
          <a:p>
            <a:pPr algn="just">
              <a:buNone/>
            </a:pPr>
            <a:endParaRPr lang="cs-CZ" sz="1000" dirty="0"/>
          </a:p>
          <a:p>
            <a:pPr algn="just">
              <a:buNone/>
            </a:pPr>
            <a:r>
              <a:rPr lang="en-US" dirty="0"/>
              <a:t>An enterprise, like a target behavior system, cooperates with its surroundings. The main </a:t>
            </a:r>
            <a:r>
              <a:rPr lang="en-US" b="1" dirty="0"/>
              <a:t>input-side</a:t>
            </a:r>
            <a:r>
              <a:rPr lang="en-US" dirty="0"/>
              <a:t> links include processes of supplying raw materials, semi-finished products and final products</a:t>
            </a:r>
            <a:r>
              <a:rPr lang="cs-CZ" dirty="0" smtClean="0"/>
              <a:t>. </a:t>
            </a:r>
            <a:endParaRPr lang="cs-CZ" dirty="0" smtClean="0"/>
          </a:p>
          <a:p>
            <a:pPr algn="just">
              <a:buNone/>
            </a:pPr>
            <a:r>
              <a:rPr lang="en-US" b="1" dirty="0" smtClean="0"/>
              <a:t>Output</a:t>
            </a:r>
            <a:r>
              <a:rPr lang="cs-CZ" b="1" dirty="0" smtClean="0"/>
              <a:t>-</a:t>
            </a:r>
            <a:r>
              <a:rPr lang="en-US" b="1" dirty="0" smtClean="0"/>
              <a:t>side </a:t>
            </a:r>
            <a:r>
              <a:rPr lang="en-US" dirty="0"/>
              <a:t>activities include operations related to the realization of products or services on the market</a:t>
            </a:r>
            <a:r>
              <a:rPr lang="cs-CZ" dirty="0" smtClean="0"/>
              <a:t>.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78094"/>
            <a:ext cx="10515600" cy="54988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/>
              <a:t>The task of procurement logistics is to </a:t>
            </a:r>
            <a:r>
              <a:rPr lang="en-US" sz="3200" b="1" dirty="0"/>
              <a:t>plan</a:t>
            </a:r>
            <a:r>
              <a:rPr lang="en-US" sz="3200" dirty="0"/>
              <a:t> and </a:t>
            </a:r>
            <a:r>
              <a:rPr lang="en-US" sz="3200" b="1" dirty="0"/>
              <a:t>ensure</a:t>
            </a:r>
            <a:r>
              <a:rPr lang="en-US" sz="3200" dirty="0"/>
              <a:t> the </a:t>
            </a:r>
            <a:r>
              <a:rPr lang="en-US" sz="3200" b="1" dirty="0"/>
              <a:t>necessary material inputs</a:t>
            </a:r>
            <a:r>
              <a:rPr lang="en-US" sz="3200" dirty="0"/>
              <a:t> with the </a:t>
            </a:r>
            <a:r>
              <a:rPr lang="en-US" sz="3200" b="1" dirty="0"/>
              <a:t>optimal economy</a:t>
            </a:r>
            <a:r>
              <a:rPr lang="cs-CZ" sz="3200" dirty="0" smtClean="0"/>
              <a:t>.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915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57201"/>
            <a:ext cx="10738503" cy="57197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/>
              <a:t>Logistics management ensures</a:t>
            </a:r>
            <a:r>
              <a:rPr lang="cs-CZ" sz="3200" b="1" dirty="0" smtClean="0"/>
              <a:t> </a:t>
            </a:r>
            <a:endParaRPr lang="cs-CZ" sz="2000" b="1" dirty="0" smtClean="0"/>
          </a:p>
          <a:p>
            <a:pPr marL="0" indent="0">
              <a:buNone/>
            </a:pPr>
            <a:r>
              <a:rPr lang="en-US" u="sng" dirty="0"/>
              <a:t>in the purchase field</a:t>
            </a:r>
            <a:r>
              <a:rPr lang="cs-CZ" u="sng" dirty="0" smtClean="0"/>
              <a:t>:</a:t>
            </a:r>
            <a:endParaRPr lang="cs-CZ" sz="3600" dirty="0"/>
          </a:p>
          <a:p>
            <a:pPr lvl="1"/>
            <a:r>
              <a:rPr lang="en-US" dirty="0"/>
              <a:t>market survey,</a:t>
            </a:r>
            <a:endParaRPr lang="cs-CZ" dirty="0"/>
          </a:p>
          <a:p>
            <a:pPr lvl="1"/>
            <a:r>
              <a:rPr lang="en-US" dirty="0"/>
              <a:t>finding and selection of optimal resources,</a:t>
            </a:r>
            <a:endParaRPr lang="cs-CZ" dirty="0"/>
          </a:p>
          <a:p>
            <a:pPr lvl="1"/>
            <a:r>
              <a:rPr lang="en-US" dirty="0"/>
              <a:t>negotiating and concluding contracts,</a:t>
            </a:r>
            <a:endParaRPr lang="cs-CZ" dirty="0"/>
          </a:p>
          <a:p>
            <a:pPr lvl="1"/>
            <a:r>
              <a:rPr lang="en-US" dirty="0"/>
              <a:t>price and value analysis,</a:t>
            </a:r>
            <a:endParaRPr lang="cs-CZ" dirty="0"/>
          </a:p>
          <a:p>
            <a:pPr lvl="1"/>
            <a:r>
              <a:rPr lang="en-US" dirty="0"/>
              <a:t>purchase management</a:t>
            </a:r>
            <a:r>
              <a:rPr lang="cs-CZ" dirty="0" smtClean="0"/>
              <a:t>.</a:t>
            </a:r>
            <a:endParaRPr lang="cs-CZ" sz="3200" dirty="0"/>
          </a:p>
          <a:p>
            <a:pPr marL="0" indent="0">
              <a:buNone/>
            </a:pPr>
            <a:r>
              <a:rPr lang="en-US" u="sng" dirty="0"/>
              <a:t>in the supply field</a:t>
            </a:r>
            <a:r>
              <a:rPr lang="cs-CZ" u="sng" dirty="0" smtClean="0"/>
              <a:t>:</a:t>
            </a:r>
            <a:endParaRPr lang="cs-CZ" sz="3600" dirty="0"/>
          </a:p>
          <a:p>
            <a:pPr lvl="1"/>
            <a:r>
              <a:rPr lang="en-US" dirty="0"/>
              <a:t>acceptance and inspection of goods,</a:t>
            </a:r>
            <a:endParaRPr lang="cs-CZ" dirty="0"/>
          </a:p>
          <a:p>
            <a:pPr lvl="1"/>
            <a:r>
              <a:rPr lang="en-US" dirty="0"/>
              <a:t>storage and warehouse management,</a:t>
            </a:r>
            <a:endParaRPr lang="cs-CZ" dirty="0"/>
          </a:p>
          <a:p>
            <a:pPr lvl="1"/>
            <a:r>
              <a:rPr lang="en-US" dirty="0"/>
              <a:t>in-house traffic and handling,</a:t>
            </a:r>
            <a:endParaRPr lang="cs-CZ" dirty="0"/>
          </a:p>
          <a:p>
            <a:pPr lvl="1" algn="just"/>
            <a:r>
              <a:rPr lang="en-US" dirty="0"/>
              <a:t>planning, managing and controlling integrated flows of materials and information</a:t>
            </a:r>
            <a:r>
              <a:rPr lang="cs-CZ" dirty="0" smtClean="0"/>
              <a:t>.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dirty="0"/>
              <a:t>System of variants evaluation and business partners </a:t>
            </a:r>
            <a:r>
              <a:rPr lang="en-US" sz="3200" b="1" dirty="0" smtClean="0"/>
              <a:t>selection</a:t>
            </a:r>
            <a:endParaRPr lang="cs-CZ" dirty="0" smtClean="0"/>
          </a:p>
          <a:p>
            <a:pPr marL="0" indent="0" algn="just">
              <a:buNone/>
            </a:pPr>
            <a:r>
              <a:rPr lang="en-US" dirty="0"/>
              <a:t>When selecting a supplier, it is recommended to put particular emphasis on following criteria</a:t>
            </a:r>
            <a:r>
              <a:rPr lang="cs-CZ" dirty="0" smtClean="0"/>
              <a:t>:</a:t>
            </a:r>
          </a:p>
          <a:p>
            <a:pPr lvl="1"/>
            <a:r>
              <a:rPr lang="en-US" sz="2600" dirty="0"/>
              <a:t>the level of management of its production process and possibilities of capacities expansion,</a:t>
            </a:r>
            <a:endParaRPr lang="cs-CZ" sz="2600" dirty="0"/>
          </a:p>
          <a:p>
            <a:pPr lvl="1"/>
            <a:r>
              <a:rPr lang="en-US" sz="2600" dirty="0"/>
              <a:t>guarantee of goods and deliveries quality,</a:t>
            </a:r>
            <a:endParaRPr lang="cs-CZ" sz="2600" dirty="0"/>
          </a:p>
          <a:p>
            <a:pPr lvl="1"/>
            <a:r>
              <a:rPr lang="en-US" sz="2600" dirty="0"/>
              <a:t>delivery times and their reliability,</a:t>
            </a:r>
            <a:endParaRPr lang="cs-CZ" sz="2600" dirty="0"/>
          </a:p>
          <a:p>
            <a:pPr lvl="1"/>
            <a:r>
              <a:rPr lang="en-US" sz="2600" dirty="0"/>
              <a:t>meeting the packaging requirements,</a:t>
            </a:r>
            <a:endParaRPr lang="cs-CZ" sz="2600" dirty="0"/>
          </a:p>
          <a:p>
            <a:pPr lvl="1"/>
            <a:r>
              <a:rPr lang="en-US" sz="2600" dirty="0"/>
              <a:t>the rate of possible defective deliveries exchange,</a:t>
            </a:r>
            <a:endParaRPr lang="cs-CZ" sz="2600" dirty="0"/>
          </a:p>
          <a:p>
            <a:pPr lvl="1"/>
            <a:r>
              <a:rPr lang="en-US" sz="2600" dirty="0"/>
              <a:t>flexibility within supplier-customer relationships</a:t>
            </a:r>
            <a:r>
              <a:rPr lang="cs-CZ" sz="2600" dirty="0" smtClean="0"/>
              <a:t>.</a:t>
            </a:r>
            <a:endParaRPr lang="cs-CZ" sz="2600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0474" y="595899"/>
            <a:ext cx="10738503" cy="55810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/>
              <a:t>The general criteria for evaluating or comparing products include utility value and procurement costs. This can be expressed by the so-called </a:t>
            </a:r>
            <a:r>
              <a:rPr lang="en-US" sz="3200" b="1" dirty="0"/>
              <a:t>relative effective value</a:t>
            </a:r>
            <a:r>
              <a:rPr lang="cs-CZ" sz="3200" dirty="0" smtClean="0"/>
              <a:t>. </a:t>
            </a:r>
            <a:endParaRPr lang="cs-CZ" sz="3200" dirty="0"/>
          </a:p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r>
              <a:rPr lang="en-US" sz="3200" dirty="0"/>
              <a:t>From the economic point of view, the variant having the </a:t>
            </a:r>
            <a:r>
              <a:rPr lang="en-US" sz="3200" b="1" dirty="0"/>
              <a:t>smallest costs </a:t>
            </a:r>
            <a:r>
              <a:rPr lang="en-US" sz="3200" dirty="0"/>
              <a:t>(while maintaining the other parameters) will be most advantageous</a:t>
            </a:r>
            <a:r>
              <a:rPr lang="cs-CZ" sz="3200" dirty="0" smtClean="0"/>
              <a:t>. </a:t>
            </a:r>
            <a:endParaRPr lang="cs-CZ" sz="3200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84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316</Words>
  <Application>Microsoft Office PowerPoint</Application>
  <PresentationFormat>Vlastní</PresentationFormat>
  <Paragraphs>34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Office</vt:lpstr>
      <vt:lpstr>Supply systems management: 3. Supply chains in organizational structure of the enterprise and processes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86</cp:revision>
  <dcterms:created xsi:type="dcterms:W3CDTF">2017-05-10T10:51:34Z</dcterms:created>
  <dcterms:modified xsi:type="dcterms:W3CDTF">2018-03-20T14:01:26Z</dcterms:modified>
</cp:coreProperties>
</file>