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94" r:id="rId5"/>
    <p:sldId id="298" r:id="rId6"/>
    <p:sldId id="299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-90" y="-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20.3.2018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709220" cy="2525362"/>
          </a:xfrm>
        </p:spPr>
        <p:txBody>
          <a:bodyPr>
            <a:normAutofit fontScale="90000"/>
          </a:bodyPr>
          <a:lstStyle/>
          <a:p>
            <a:r>
              <a:rPr lang="cs-CZ" sz="3200" b="1" dirty="0"/>
              <a:t>Supply </a:t>
            </a:r>
            <a:r>
              <a:rPr lang="cs-CZ" sz="3200" b="1" dirty="0" err="1"/>
              <a:t>systems</a:t>
            </a:r>
            <a:r>
              <a:rPr lang="cs-CZ" sz="3200" b="1" dirty="0"/>
              <a:t> management</a:t>
            </a:r>
            <a:r>
              <a:rPr lang="cs-CZ" sz="3600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2. </a:t>
            </a:r>
            <a:r>
              <a:rPr lang="en-US" b="1" dirty="0"/>
              <a:t>Value-creating chains, characteristics, system functions, process </a:t>
            </a:r>
            <a:r>
              <a:rPr lang="en-US" b="1" dirty="0" err="1" smtClean="0"/>
              <a:t>approac</a:t>
            </a:r>
            <a:r>
              <a:rPr lang="cs-CZ" b="1" dirty="0" smtClean="0"/>
              <a:t>h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412955"/>
            <a:ext cx="10515600" cy="57640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Functional model of a logistics chain element</a:t>
            </a:r>
            <a:r>
              <a:rPr lang="cs-CZ" sz="3200" b="1" dirty="0"/>
              <a:t>   </a:t>
            </a:r>
            <a:endParaRPr lang="cs-CZ" sz="3200" dirty="0"/>
          </a:p>
          <a:p>
            <a:pPr>
              <a:spcBef>
                <a:spcPts val="0"/>
              </a:spcBef>
              <a:buNone/>
            </a:pPr>
            <a:endParaRPr lang="cs-CZ" sz="2000" b="1" dirty="0" smtClean="0"/>
          </a:p>
          <a:p>
            <a:pPr algn="just">
              <a:buNone/>
            </a:pPr>
            <a:r>
              <a:rPr lang="cs-CZ" dirty="0" smtClean="0"/>
              <a:t>  </a:t>
            </a:r>
            <a:r>
              <a:rPr lang="en-US" b="1" dirty="0"/>
              <a:t>Logistics ensures and manages </a:t>
            </a:r>
            <a:r>
              <a:rPr lang="en-US" dirty="0"/>
              <a:t>the movement of objects (products, pallets, orders, etc.) through partial chain processes. In the individual partial processes, the transformations of objects are performed</a:t>
            </a:r>
            <a:r>
              <a:rPr lang="cs-CZ" dirty="0" smtClean="0"/>
              <a:t>:</a:t>
            </a:r>
            <a:endParaRPr lang="cs-CZ" dirty="0" smtClean="0"/>
          </a:p>
          <a:p>
            <a:pPr lvl="1" algn="just"/>
            <a:r>
              <a:rPr lang="en-US" sz="2800" dirty="0" smtClean="0"/>
              <a:t>the </a:t>
            </a:r>
            <a:r>
              <a:rPr lang="en-US" sz="2800" dirty="0"/>
              <a:t>excavation of foundations, </a:t>
            </a:r>
            <a:endParaRPr lang="cs-CZ" sz="2800" dirty="0" smtClean="0"/>
          </a:p>
          <a:p>
            <a:pPr lvl="1" algn="just"/>
            <a:r>
              <a:rPr lang="en-US" sz="2800" dirty="0" smtClean="0"/>
              <a:t>their </a:t>
            </a:r>
            <a:r>
              <a:rPr lang="en-US" sz="2800" dirty="0"/>
              <a:t>concrete, </a:t>
            </a:r>
            <a:endParaRPr lang="cs-CZ" sz="2800" dirty="0" smtClean="0"/>
          </a:p>
          <a:p>
            <a:pPr lvl="1" algn="just"/>
            <a:r>
              <a:rPr lang="en-US" sz="2800" dirty="0" smtClean="0"/>
              <a:t>masonry</a:t>
            </a:r>
            <a:r>
              <a:rPr lang="en-US" sz="2800" dirty="0"/>
              <a:t>, </a:t>
            </a:r>
            <a:endParaRPr lang="cs-CZ" sz="2800" dirty="0" smtClean="0"/>
          </a:p>
          <a:p>
            <a:pPr lvl="1" algn="just"/>
            <a:r>
              <a:rPr lang="en-US" sz="2800" dirty="0" smtClean="0"/>
              <a:t>or </a:t>
            </a:r>
            <a:r>
              <a:rPr lang="en-US" sz="2800" dirty="0"/>
              <a:t>brick molding, </a:t>
            </a:r>
            <a:endParaRPr lang="cs-CZ" sz="2800" dirty="0" smtClean="0"/>
          </a:p>
          <a:p>
            <a:pPr lvl="1" algn="just"/>
            <a:r>
              <a:rPr lang="en-US" sz="2800" dirty="0" smtClean="0"/>
              <a:t>their </a:t>
            </a:r>
            <a:r>
              <a:rPr lang="en-US" sz="2800" dirty="0"/>
              <a:t>control, </a:t>
            </a:r>
            <a:endParaRPr lang="cs-CZ" sz="2800" dirty="0" smtClean="0"/>
          </a:p>
          <a:p>
            <a:pPr lvl="1" algn="just"/>
            <a:r>
              <a:rPr lang="en-US" sz="2800" dirty="0" smtClean="0"/>
              <a:t>storage</a:t>
            </a:r>
            <a:r>
              <a:rPr lang="en-US" sz="2800" dirty="0"/>
              <a:t>, </a:t>
            </a:r>
            <a:endParaRPr lang="cs-CZ" sz="2800" dirty="0" smtClean="0"/>
          </a:p>
          <a:p>
            <a:pPr lvl="1" algn="just"/>
            <a:r>
              <a:rPr lang="en-US" sz="2800" dirty="0" smtClean="0"/>
              <a:t>handling</a:t>
            </a:r>
            <a:r>
              <a:rPr lang="en-US" sz="2800" dirty="0"/>
              <a:t>, </a:t>
            </a:r>
            <a:endParaRPr lang="cs-CZ" sz="2800" dirty="0" smtClean="0"/>
          </a:p>
          <a:p>
            <a:pPr lvl="1" algn="just"/>
            <a:r>
              <a:rPr lang="cs-CZ" sz="2800" dirty="0" smtClean="0"/>
              <a:t>t</a:t>
            </a:r>
            <a:r>
              <a:rPr lang="en-US" sz="2800" dirty="0" err="1" smtClean="0"/>
              <a:t>ransportation</a:t>
            </a:r>
            <a:r>
              <a:rPr lang="cs-CZ" sz="2800" dirty="0" smtClean="0"/>
              <a:t>, </a:t>
            </a:r>
            <a:r>
              <a:rPr lang="cs-CZ" sz="2800" dirty="0" err="1" smtClean="0"/>
              <a:t>etc</a:t>
            </a:r>
            <a:r>
              <a:rPr lang="cs-CZ" sz="2800" dirty="0" smtClean="0"/>
              <a:t>.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2122" y="560439"/>
            <a:ext cx="10738503" cy="5614937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3200" dirty="0"/>
              <a:t>Each element acts in the process chain both as a customer and as a supplier, and has to handle a number of partial processes that have </a:t>
            </a:r>
            <a:r>
              <a:rPr lang="en-US" sz="3200" dirty="0" smtClean="0"/>
              <a:t>a</a:t>
            </a:r>
            <a:r>
              <a:rPr lang="cs-CZ" sz="3200" dirty="0" smtClean="0"/>
              <a:t> </a:t>
            </a:r>
            <a:r>
              <a:rPr lang="en-US" sz="3200" dirty="0" smtClean="0"/>
              <a:t>character </a:t>
            </a:r>
            <a:r>
              <a:rPr lang="en-US" sz="3200" dirty="0"/>
              <a:t>of business </a:t>
            </a:r>
            <a:r>
              <a:rPr lang="en-US" sz="3200" dirty="0" smtClean="0"/>
              <a:t>processes</a:t>
            </a:r>
            <a:r>
              <a:rPr lang="cs-CZ" sz="3200" dirty="0" smtClean="0"/>
              <a:t>.</a:t>
            </a:r>
            <a:r>
              <a:rPr lang="cs-CZ" sz="3200" dirty="0" smtClean="0"/>
              <a:t> </a:t>
            </a:r>
            <a:endParaRPr lang="cs-CZ" sz="3200" b="1" dirty="0"/>
          </a:p>
          <a:p>
            <a:pPr>
              <a:buNone/>
            </a:pPr>
            <a:r>
              <a:rPr lang="en-US" sz="3200" b="1" dirty="0"/>
              <a:t>Structure and characteristics of process chain </a:t>
            </a:r>
            <a:r>
              <a:rPr lang="en-US" sz="3200" b="1" dirty="0" smtClean="0"/>
              <a:t>elements</a:t>
            </a:r>
            <a:endParaRPr lang="cs-CZ" sz="3200" dirty="0" smtClean="0"/>
          </a:p>
          <a:p>
            <a:pPr algn="just">
              <a:buNone/>
            </a:pPr>
            <a:r>
              <a:rPr lang="cs-CZ" dirty="0" smtClean="0"/>
              <a:t>   </a:t>
            </a:r>
            <a:r>
              <a:rPr lang="en-US" dirty="0"/>
              <a:t>The process chain elements model in Figure 2-1 shows an element in the "Black Box"</a:t>
            </a:r>
            <a:r>
              <a:rPr lang="cs-CZ" dirty="0" smtClean="0"/>
              <a:t>. </a:t>
            </a:r>
            <a:endParaRPr lang="cs-CZ" sz="2800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829" y="3087465"/>
            <a:ext cx="6369144" cy="266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4201" y="534256"/>
            <a:ext cx="10738503" cy="55399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Processes management</a:t>
            </a:r>
            <a:r>
              <a:rPr lang="cs-CZ" sz="3200" b="1" dirty="0" smtClean="0"/>
              <a:t>, </a:t>
            </a:r>
            <a:r>
              <a:rPr lang="cs-CZ" sz="3200" b="1" dirty="0"/>
              <a:t>Supply </a:t>
            </a:r>
            <a:r>
              <a:rPr lang="cs-CZ" sz="3200" b="1" dirty="0" err="1"/>
              <a:t>Chain</a:t>
            </a:r>
            <a:r>
              <a:rPr lang="cs-CZ" sz="3200" b="1" dirty="0"/>
              <a:t> Management</a:t>
            </a:r>
            <a:endParaRPr lang="cs-CZ" sz="3200" dirty="0"/>
          </a:p>
          <a:p>
            <a:pPr marL="0" indent="0" algn="just">
              <a:spcBef>
                <a:spcPts val="0"/>
              </a:spcBef>
              <a:buNone/>
            </a:pPr>
            <a:endParaRPr lang="cs-CZ" sz="2000" dirty="0"/>
          </a:p>
          <a:p>
            <a:pPr marL="0" indent="0" algn="just">
              <a:buNone/>
            </a:pPr>
            <a:r>
              <a:rPr lang="en-US" dirty="0"/>
              <a:t>From the point of view of logistics goals, the influencing the process chain elements or the whole chains is limited to four basic factors. These factors are</a:t>
            </a:r>
            <a:r>
              <a:rPr lang="cs-CZ" dirty="0" smtClean="0"/>
              <a:t>:</a:t>
            </a:r>
            <a:endParaRPr lang="cs-CZ" dirty="0"/>
          </a:p>
          <a:p>
            <a:pPr marL="1252538" lvl="0"/>
            <a:r>
              <a:rPr lang="en-US" dirty="0" smtClean="0"/>
              <a:t>processes,</a:t>
            </a:r>
            <a:endParaRPr lang="cs-CZ" dirty="0"/>
          </a:p>
          <a:p>
            <a:pPr marL="1252538" lvl="0"/>
            <a:r>
              <a:rPr lang="en-US" dirty="0" smtClean="0"/>
              <a:t>management,</a:t>
            </a:r>
            <a:endParaRPr lang="cs-CZ" dirty="0"/>
          </a:p>
          <a:p>
            <a:pPr marL="1252538" lvl="0"/>
            <a:r>
              <a:rPr lang="en-US" dirty="0" smtClean="0"/>
              <a:t>tools,</a:t>
            </a:r>
            <a:endParaRPr lang="cs-CZ" dirty="0"/>
          </a:p>
          <a:p>
            <a:pPr marL="1252538" lvl="0"/>
            <a:r>
              <a:rPr lang="en-US" dirty="0" smtClean="0"/>
              <a:t>structures</a:t>
            </a:r>
            <a:r>
              <a:rPr lang="cs-CZ" dirty="0" smtClean="0"/>
              <a:t>.</a:t>
            </a:r>
            <a:endParaRPr lang="cs-CZ" dirty="0"/>
          </a:p>
          <a:p>
            <a:pPr lvl="1"/>
            <a:endParaRPr lang="cs-CZ" sz="2800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230819"/>
            <a:ext cx="10355826" cy="57428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From these four factors, a set of 17 classes of rationalization potentials, which are the building blocks of strategic logistics planning, can be derived by</a:t>
            </a:r>
            <a:r>
              <a:rPr lang="cs-CZ" dirty="0" smtClean="0"/>
              <a:t>:</a:t>
            </a:r>
            <a:endParaRPr lang="cs-CZ" dirty="0" smtClean="0"/>
          </a:p>
          <a:p>
            <a:pPr marL="0" indent="0">
              <a:buNone/>
            </a:pPr>
            <a:endParaRPr lang="cs-CZ" sz="1000" dirty="0"/>
          </a:p>
          <a:p>
            <a:pPr lvl="0"/>
            <a:r>
              <a:rPr lang="en-US" dirty="0"/>
              <a:t>customer,</a:t>
            </a:r>
            <a:endParaRPr lang="cs-CZ" dirty="0"/>
          </a:p>
          <a:p>
            <a:pPr lvl="0"/>
            <a:r>
              <a:rPr lang="en-US" dirty="0"/>
              <a:t>supplier,</a:t>
            </a:r>
            <a:endParaRPr lang="cs-CZ" dirty="0"/>
          </a:p>
          <a:p>
            <a:r>
              <a:rPr lang="en-US" dirty="0"/>
              <a:t>structure of </a:t>
            </a:r>
            <a:r>
              <a:rPr lang="en-US" dirty="0" smtClean="0"/>
              <a:t>processes</a:t>
            </a:r>
            <a:r>
              <a:rPr lang="cs-CZ" dirty="0" smtClean="0"/>
              <a:t>.</a:t>
            </a:r>
            <a:endParaRPr lang="cs-CZ" sz="1000" u="sng" dirty="0" smtClean="0"/>
          </a:p>
          <a:p>
            <a:pPr marL="0" indent="0">
              <a:buNone/>
            </a:pPr>
            <a:r>
              <a:rPr lang="en-US" u="sng" dirty="0"/>
              <a:t>Management includes</a:t>
            </a:r>
            <a:r>
              <a:rPr lang="cs-CZ" u="sng" dirty="0" smtClean="0"/>
              <a:t>:</a:t>
            </a:r>
            <a:endParaRPr lang="cs-CZ" dirty="0"/>
          </a:p>
          <a:p>
            <a:pPr lvl="0"/>
            <a:r>
              <a:rPr lang="en-US" dirty="0" err="1"/>
              <a:t>normatives</a:t>
            </a:r>
            <a:r>
              <a:rPr lang="en-US" dirty="0"/>
              <a:t>,</a:t>
            </a:r>
            <a:endParaRPr lang="cs-CZ" dirty="0"/>
          </a:p>
          <a:p>
            <a:pPr lvl="0"/>
            <a:r>
              <a:rPr lang="en-US" dirty="0"/>
              <a:t>administrative,</a:t>
            </a:r>
            <a:endParaRPr lang="cs-CZ" dirty="0"/>
          </a:p>
          <a:p>
            <a:pPr lvl="0"/>
            <a:r>
              <a:rPr lang="en-US" dirty="0"/>
              <a:t>networks,</a:t>
            </a:r>
            <a:endParaRPr lang="cs-CZ" dirty="0"/>
          </a:p>
          <a:p>
            <a:r>
              <a:rPr lang="en-US" dirty="0"/>
              <a:t>control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>
          <a:xfrm>
            <a:off x="501445" y="230819"/>
            <a:ext cx="10852355" cy="5946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/>
              <a:t>Tools are represented by</a:t>
            </a:r>
            <a:r>
              <a:rPr lang="cs-CZ" u="sng" dirty="0" smtClean="0"/>
              <a:t>:</a:t>
            </a:r>
            <a:endParaRPr lang="cs-CZ" dirty="0"/>
          </a:p>
          <a:p>
            <a:pPr lvl="0"/>
            <a:r>
              <a:rPr lang="en-US" dirty="0"/>
              <a:t>personnel,</a:t>
            </a:r>
            <a:endParaRPr lang="cs-CZ" dirty="0"/>
          </a:p>
          <a:p>
            <a:pPr lvl="0"/>
            <a:r>
              <a:rPr lang="en-US" dirty="0"/>
              <a:t>space,</a:t>
            </a:r>
            <a:endParaRPr lang="cs-CZ" dirty="0"/>
          </a:p>
          <a:p>
            <a:pPr lvl="0"/>
            <a:r>
              <a:rPr lang="en-US" dirty="0"/>
              <a:t>stocks,</a:t>
            </a:r>
            <a:endParaRPr lang="cs-CZ" dirty="0"/>
          </a:p>
          <a:p>
            <a:pPr lvl="0"/>
            <a:r>
              <a:rPr lang="en-US" dirty="0"/>
              <a:t>work tools,</a:t>
            </a:r>
            <a:endParaRPr lang="cs-CZ" dirty="0"/>
          </a:p>
          <a:p>
            <a:pPr lvl="0"/>
            <a:r>
              <a:rPr lang="en-US" dirty="0"/>
              <a:t>aids (ancillary tools),</a:t>
            </a:r>
            <a:endParaRPr lang="cs-CZ" dirty="0"/>
          </a:p>
          <a:p>
            <a:r>
              <a:rPr lang="en-US" dirty="0"/>
              <a:t>organizational tools</a:t>
            </a:r>
            <a:r>
              <a:rPr lang="cs-CZ" dirty="0" smtClean="0"/>
              <a:t>.</a:t>
            </a:r>
            <a:endParaRPr lang="cs-CZ" dirty="0"/>
          </a:p>
          <a:p>
            <a:pPr marL="0" indent="0">
              <a:buNone/>
            </a:pPr>
            <a:r>
              <a:rPr lang="en-US" u="sng" dirty="0"/>
              <a:t>Structure is represented by</a:t>
            </a:r>
            <a:r>
              <a:rPr lang="cs-CZ" u="sng" dirty="0" smtClean="0"/>
              <a:t>:</a:t>
            </a:r>
            <a:endParaRPr lang="cs-CZ" dirty="0"/>
          </a:p>
          <a:p>
            <a:pPr lvl="0"/>
            <a:r>
              <a:rPr lang="en-US" dirty="0"/>
              <a:t>layout,</a:t>
            </a:r>
            <a:endParaRPr lang="cs-CZ" dirty="0"/>
          </a:p>
          <a:p>
            <a:pPr lvl="0"/>
            <a:r>
              <a:rPr lang="en-US" dirty="0"/>
              <a:t>organizational structure,</a:t>
            </a:r>
            <a:endParaRPr lang="cs-CZ" dirty="0"/>
          </a:p>
          <a:p>
            <a:r>
              <a:rPr lang="en-US" dirty="0"/>
              <a:t>communicational structure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309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218</Words>
  <Application>Microsoft Office PowerPoint</Application>
  <PresentationFormat>Vlastní</PresentationFormat>
  <Paragraphs>51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Office</vt:lpstr>
      <vt:lpstr>Supply systems management: 2. Value-creating chains, characteristics, system functions, process approach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Stopka Ondrej</cp:lastModifiedBy>
  <cp:revision>85</cp:revision>
  <dcterms:created xsi:type="dcterms:W3CDTF">2017-05-10T10:51:34Z</dcterms:created>
  <dcterms:modified xsi:type="dcterms:W3CDTF">2018-03-20T13:56:38Z</dcterms:modified>
</cp:coreProperties>
</file>