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Supply </a:t>
            </a:r>
            <a:r>
              <a:rPr lang="cs-CZ" sz="3200" b="1" dirty="0" err="1"/>
              <a:t>systems</a:t>
            </a:r>
            <a:r>
              <a:rPr lang="cs-CZ" sz="3200" b="1" dirty="0"/>
              <a:t> management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11. </a:t>
            </a:r>
            <a:r>
              <a:rPr lang="en-US" b="1" dirty="0"/>
              <a:t>Material handling in the supply </a:t>
            </a:r>
            <a:r>
              <a:rPr lang="en-US" b="1" dirty="0" smtClean="0"/>
              <a:t>chain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6698"/>
            <a:ext cx="10515600" cy="56902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Overview and breakdown of handling </a:t>
            </a:r>
            <a:r>
              <a:rPr lang="en-US" sz="3200" b="1" dirty="0" smtClean="0"/>
              <a:t>equipment</a:t>
            </a:r>
            <a:endParaRPr lang="cs-CZ" sz="3200" dirty="0"/>
          </a:p>
          <a:p>
            <a:pPr marL="0" indent="0" algn="just">
              <a:buNone/>
            </a:pPr>
            <a:r>
              <a:rPr lang="en-US" dirty="0"/>
              <a:t>Material handling is a necessary part of all processes across the whole value-creating chain, from</a:t>
            </a:r>
            <a:r>
              <a:rPr lang="cs-CZ" dirty="0" smtClean="0"/>
              <a:t>: </a:t>
            </a:r>
            <a:endParaRPr lang="cs-CZ" dirty="0" smtClean="0"/>
          </a:p>
          <a:p>
            <a:pPr lvl="1" algn="just"/>
            <a:r>
              <a:rPr lang="en-US" sz="2800" dirty="0"/>
              <a:t>raw material extraction to processing,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distribution</a:t>
            </a:r>
            <a:r>
              <a:rPr lang="en-US" sz="2800" dirty="0"/>
              <a:t>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consolidation</a:t>
            </a:r>
            <a:r>
              <a:rPr lang="en-US" sz="2800" dirty="0"/>
              <a:t>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circulation</a:t>
            </a:r>
            <a:r>
              <a:rPr lang="en-US" sz="2800" dirty="0"/>
              <a:t>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consumption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and </a:t>
            </a:r>
            <a:r>
              <a:rPr lang="en-US" sz="2800" dirty="0"/>
              <a:t>reverse logistics</a:t>
            </a:r>
            <a:r>
              <a:rPr lang="cs-CZ" sz="2800" dirty="0" smtClean="0"/>
              <a:t>. </a:t>
            </a:r>
            <a:endParaRPr lang="cs-CZ" sz="2800" dirty="0" smtClean="0"/>
          </a:p>
          <a:p>
            <a:pPr marL="0" indent="0" algn="just">
              <a:buNone/>
            </a:pPr>
            <a:r>
              <a:rPr lang="en-US" dirty="0"/>
              <a:t>Material handling is understood in modern terms as the complex issue of </a:t>
            </a:r>
            <a:r>
              <a:rPr lang="en-US" b="1" dirty="0"/>
              <a:t>transportation, loading</a:t>
            </a:r>
            <a:r>
              <a:rPr lang="en-US" dirty="0"/>
              <a:t> and </a:t>
            </a:r>
            <a:r>
              <a:rPr lang="en-US" b="1" dirty="0"/>
              <a:t>storage</a:t>
            </a:r>
            <a:r>
              <a:rPr lang="en-US" dirty="0"/>
              <a:t> processes consisting of a number of operations performing in handling systems and which need to be mutually aligned and controlled in order to achieve the desired effects in an optimal way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29465"/>
            <a:ext cx="10738503" cy="5447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Handling equipment - characteristics, </a:t>
            </a:r>
            <a:r>
              <a:rPr lang="en-US" sz="3200" b="1" dirty="0" smtClean="0"/>
              <a:t>parameters</a:t>
            </a:r>
            <a:endParaRPr lang="cs-CZ" sz="3200" dirty="0"/>
          </a:p>
          <a:p>
            <a:pPr marL="0" indent="0" algn="just">
              <a:buNone/>
            </a:pPr>
            <a:r>
              <a:rPr lang="en-US" u="sng" dirty="0"/>
              <a:t>Handling equipment</a:t>
            </a:r>
            <a:r>
              <a:rPr lang="en-US" b="1" dirty="0"/>
              <a:t> </a:t>
            </a:r>
            <a:r>
              <a:rPr lang="en-US" dirty="0"/>
              <a:t>is an essential part of handling systems and includes</a:t>
            </a:r>
            <a:r>
              <a:rPr lang="cs-CZ" dirty="0" smtClean="0"/>
              <a:t>: </a:t>
            </a:r>
            <a:endParaRPr lang="cs-CZ" dirty="0" smtClean="0"/>
          </a:p>
          <a:p>
            <a:pPr lvl="1" algn="just"/>
            <a:r>
              <a:rPr lang="en-US" sz="2800" b="1" dirty="0"/>
              <a:t>handling tools </a:t>
            </a:r>
            <a:r>
              <a:rPr lang="en-US" sz="2800" dirty="0"/>
              <a:t>(devices) consisting of supporting structures, drive units, gears and control units,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as </a:t>
            </a:r>
            <a:r>
              <a:rPr lang="en-US" sz="2800" dirty="0"/>
              <a:t>well as </a:t>
            </a:r>
            <a:r>
              <a:rPr lang="en-US" sz="2800" b="1" dirty="0"/>
              <a:t>building structures </a:t>
            </a:r>
            <a:r>
              <a:rPr lang="en-US" sz="2800" dirty="0"/>
              <a:t>allowing their operation (concrete or steel crane tracks, tracks, handling surfaces and aisles, etc.)</a:t>
            </a:r>
            <a:r>
              <a:rPr lang="cs-CZ" sz="2800" dirty="0" smtClean="0"/>
              <a:t>.</a:t>
            </a:r>
            <a:r>
              <a:rPr lang="cs-CZ" sz="2800" dirty="0"/>
              <a:t>  </a:t>
            </a:r>
            <a:endParaRPr lang="cs-CZ" sz="2800" dirty="0" smtClean="0"/>
          </a:p>
          <a:p>
            <a:pPr marL="0" indent="0" algn="just">
              <a:buNone/>
            </a:pPr>
            <a:r>
              <a:rPr lang="en-US" dirty="0"/>
              <a:t>Grabbing device is used to grab and hold the primary handled logistics material. </a:t>
            </a:r>
            <a:r>
              <a:rPr lang="en-US" b="1" dirty="0"/>
              <a:t>Handling equipment</a:t>
            </a:r>
            <a:r>
              <a:rPr lang="en-US" dirty="0"/>
              <a:t> together with </a:t>
            </a:r>
            <a:r>
              <a:rPr lang="en-US" b="1" dirty="0"/>
              <a:t>organizational</a:t>
            </a:r>
            <a:r>
              <a:rPr lang="en-US" dirty="0"/>
              <a:t> means and means of </a:t>
            </a:r>
            <a:r>
              <a:rPr lang="en-US" b="1" dirty="0"/>
              <a:t>information</a:t>
            </a:r>
            <a:r>
              <a:rPr lang="en-US" dirty="0"/>
              <a:t> and </a:t>
            </a:r>
            <a:r>
              <a:rPr lang="en-US" b="1" dirty="0"/>
              <a:t>communication</a:t>
            </a:r>
            <a:r>
              <a:rPr lang="en-US" dirty="0"/>
              <a:t> create a </a:t>
            </a:r>
            <a:r>
              <a:rPr lang="en-US" b="1" dirty="0"/>
              <a:t>handling system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b="1" dirty="0"/>
              <a:t>Criteria for handling equipment</a:t>
            </a:r>
            <a:r>
              <a:rPr lang="en-US" sz="3200" dirty="0"/>
              <a:t> </a:t>
            </a:r>
            <a:r>
              <a:rPr lang="en-US" sz="3200" b="1" dirty="0" smtClean="0"/>
              <a:t>selection</a:t>
            </a:r>
            <a:endParaRPr lang="cs-CZ" sz="3200" dirty="0"/>
          </a:p>
          <a:p>
            <a:pPr marL="0" indent="0" algn="just">
              <a:buNone/>
            </a:pPr>
            <a:r>
              <a:rPr lang="en-US" dirty="0"/>
              <a:t>The number of input factors influencing decision-making when selecting the transport, handling, storage and other systems is very </a:t>
            </a:r>
            <a:r>
              <a:rPr lang="en-US" dirty="0" smtClean="0"/>
              <a:t>extensive</a:t>
            </a:r>
            <a:r>
              <a:rPr lang="cs-CZ" dirty="0" smtClean="0"/>
              <a:t>.</a:t>
            </a:r>
            <a:endParaRPr lang="cs-CZ" sz="1000" dirty="0"/>
          </a:p>
          <a:p>
            <a:pPr marL="0" indent="0" algn="just">
              <a:buNone/>
            </a:pPr>
            <a:r>
              <a:rPr lang="en-US" dirty="0"/>
              <a:t>Prerequisites for selection of the optimal handling equipment or system </a:t>
            </a:r>
            <a:r>
              <a:rPr lang="en-US" dirty="0" smtClean="0"/>
              <a:t>are</a:t>
            </a:r>
            <a:r>
              <a:rPr lang="cs-CZ" dirty="0" smtClean="0"/>
              <a:t>: </a:t>
            </a:r>
            <a:endParaRPr lang="cs-CZ" dirty="0" smtClean="0"/>
          </a:p>
          <a:p>
            <a:pPr lvl="1" algn="just"/>
            <a:r>
              <a:rPr lang="en-US" sz="2500" dirty="0"/>
              <a:t>the knowledge of the matrix of </a:t>
            </a:r>
            <a:r>
              <a:rPr lang="en-US" sz="2500" b="1" dirty="0"/>
              <a:t>connections</a:t>
            </a:r>
            <a:r>
              <a:rPr lang="en-US" sz="2500" dirty="0"/>
              <a:t>, </a:t>
            </a:r>
            <a:endParaRPr lang="cs-CZ" sz="2500" dirty="0" smtClean="0"/>
          </a:p>
          <a:p>
            <a:pPr lvl="1" algn="just"/>
            <a:r>
              <a:rPr lang="en-US" sz="2500" b="1" dirty="0" smtClean="0"/>
              <a:t>flow</a:t>
            </a:r>
            <a:r>
              <a:rPr lang="en-US" sz="2500" dirty="0"/>
              <a:t>, </a:t>
            </a:r>
            <a:endParaRPr lang="cs-CZ" sz="2500" dirty="0" smtClean="0"/>
          </a:p>
          <a:p>
            <a:pPr lvl="1" algn="just"/>
            <a:r>
              <a:rPr lang="en-US" sz="2500" b="1" dirty="0" smtClean="0"/>
              <a:t>frequency</a:t>
            </a:r>
            <a:r>
              <a:rPr lang="en-US" sz="2500" dirty="0" smtClean="0"/>
              <a:t> </a:t>
            </a:r>
            <a:r>
              <a:rPr lang="en-US" sz="2500" dirty="0"/>
              <a:t>of </a:t>
            </a:r>
            <a:r>
              <a:rPr lang="en-US" sz="2500" b="1" dirty="0"/>
              <a:t>operations</a:t>
            </a:r>
            <a:r>
              <a:rPr lang="en-US" sz="2500" dirty="0"/>
              <a:t>, </a:t>
            </a:r>
            <a:endParaRPr lang="cs-CZ" sz="2500" dirty="0" smtClean="0"/>
          </a:p>
          <a:p>
            <a:pPr lvl="1" algn="just"/>
            <a:r>
              <a:rPr lang="en-US" sz="2500" dirty="0" smtClean="0"/>
              <a:t>paths </a:t>
            </a:r>
            <a:r>
              <a:rPr lang="en-US" sz="2500" b="1" dirty="0"/>
              <a:t>topology</a:t>
            </a:r>
            <a:r>
              <a:rPr lang="en-US" sz="2500" dirty="0"/>
              <a:t>, </a:t>
            </a:r>
            <a:endParaRPr lang="cs-CZ" sz="2500" dirty="0" smtClean="0"/>
          </a:p>
          <a:p>
            <a:pPr lvl="1" algn="just"/>
            <a:r>
              <a:rPr lang="en-US" sz="2500" b="1" dirty="0" smtClean="0"/>
              <a:t>restrictions</a:t>
            </a:r>
            <a:r>
              <a:rPr lang="en-US" sz="2500" dirty="0"/>
              <a:t>, </a:t>
            </a:r>
            <a:endParaRPr lang="cs-CZ" sz="2500" dirty="0" smtClean="0"/>
          </a:p>
          <a:p>
            <a:pPr lvl="1" algn="just"/>
            <a:r>
              <a:rPr lang="en-US" sz="2500" b="1" dirty="0" smtClean="0"/>
              <a:t>properties</a:t>
            </a:r>
            <a:r>
              <a:rPr lang="en-US" sz="2500" dirty="0" smtClean="0"/>
              <a:t> </a:t>
            </a:r>
            <a:r>
              <a:rPr lang="en-US" sz="2500" dirty="0"/>
              <a:t>of logistics objects, </a:t>
            </a:r>
            <a:endParaRPr lang="cs-CZ" sz="2500" dirty="0" smtClean="0"/>
          </a:p>
          <a:p>
            <a:pPr lvl="1" algn="just"/>
            <a:r>
              <a:rPr lang="en-US" sz="2500" dirty="0" smtClean="0"/>
              <a:t>their </a:t>
            </a:r>
            <a:r>
              <a:rPr lang="en-US" sz="2500" b="1" dirty="0"/>
              <a:t>kinds</a:t>
            </a:r>
            <a:r>
              <a:rPr lang="en-US" sz="2500" dirty="0"/>
              <a:t>, </a:t>
            </a:r>
            <a:r>
              <a:rPr lang="en-US" sz="2500" b="1" dirty="0"/>
              <a:t>quantity</a:t>
            </a:r>
            <a:r>
              <a:rPr lang="en-US" sz="2500" dirty="0"/>
              <a:t> in total as well as individual kinds, </a:t>
            </a:r>
            <a:endParaRPr lang="cs-CZ" sz="2500" dirty="0" smtClean="0"/>
          </a:p>
          <a:p>
            <a:pPr lvl="1" algn="just"/>
            <a:r>
              <a:rPr lang="en-US" sz="2500" b="1" dirty="0" smtClean="0"/>
              <a:t>frequency</a:t>
            </a:r>
            <a:r>
              <a:rPr lang="en-US" sz="2500" dirty="0" smtClean="0"/>
              <a:t> </a:t>
            </a:r>
            <a:r>
              <a:rPr lang="en-US" sz="2500" dirty="0"/>
              <a:t>of </a:t>
            </a:r>
            <a:r>
              <a:rPr lang="en-US" sz="2500" b="1" dirty="0"/>
              <a:t>warehouse</a:t>
            </a:r>
            <a:r>
              <a:rPr lang="en-US" sz="2500" dirty="0"/>
              <a:t> operations, </a:t>
            </a:r>
            <a:endParaRPr lang="cs-CZ" sz="2500" dirty="0" smtClean="0"/>
          </a:p>
          <a:p>
            <a:pPr lvl="1" algn="just"/>
            <a:r>
              <a:rPr lang="en-US" sz="2500" dirty="0" smtClean="0"/>
              <a:t>storage </a:t>
            </a:r>
            <a:r>
              <a:rPr lang="en-US" sz="2500" b="1" dirty="0"/>
              <a:t>period</a:t>
            </a:r>
            <a:r>
              <a:rPr lang="en-US" sz="2500" dirty="0"/>
              <a:t>, </a:t>
            </a:r>
            <a:r>
              <a:rPr lang="en-US" sz="2500" dirty="0" err="1"/>
              <a:t>etc</a:t>
            </a:r>
            <a:r>
              <a:rPr lang="cs-CZ" sz="2500" dirty="0" smtClean="0"/>
              <a:t>. </a:t>
            </a:r>
            <a:endParaRPr lang="cs-CZ" sz="25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/>
              <a:t>Dimensioning the handling </a:t>
            </a:r>
            <a:r>
              <a:rPr lang="en-US" sz="3200" u="sng" dirty="0" smtClean="0"/>
              <a:t>equipment</a:t>
            </a:r>
            <a:endParaRPr lang="cs-CZ" sz="3200" dirty="0"/>
          </a:p>
          <a:p>
            <a:pPr marL="0" indent="0" algn="just">
              <a:buNone/>
            </a:pPr>
            <a:r>
              <a:rPr lang="en-US" dirty="0"/>
              <a:t>The </a:t>
            </a:r>
            <a:r>
              <a:rPr lang="en-US" b="1" dirty="0"/>
              <a:t>material flow</a:t>
            </a:r>
            <a:r>
              <a:rPr lang="en-US" dirty="0"/>
              <a:t> may be </a:t>
            </a:r>
            <a:r>
              <a:rPr lang="en-US" b="1" dirty="0"/>
              <a:t>continuous</a:t>
            </a:r>
            <a:r>
              <a:rPr lang="en-US" dirty="0"/>
              <a:t> or </a:t>
            </a:r>
            <a:r>
              <a:rPr lang="en-US" b="1" dirty="0"/>
              <a:t>pulsating</a:t>
            </a:r>
            <a:r>
              <a:rPr lang="en-US" dirty="0"/>
              <a:t> for this equipment. The flow in mass units is determined by the product of the material weight per 1 meter of length for continuously working equipment with a continuous material flow </a:t>
            </a:r>
            <a:r>
              <a:rPr lang="en-US" b="1" i="1" dirty="0"/>
              <a:t>q</a:t>
            </a:r>
            <a:r>
              <a:rPr lang="en-US" dirty="0"/>
              <a:t> [kg.m</a:t>
            </a:r>
            <a:r>
              <a:rPr lang="en-US" baseline="30000" dirty="0"/>
              <a:t>-1</a:t>
            </a:r>
            <a:r>
              <a:rPr lang="en-US" dirty="0"/>
              <a:t> ] and speed of movement </a:t>
            </a:r>
            <a:r>
              <a:rPr lang="en-US" b="1" i="1" dirty="0"/>
              <a:t>v</a:t>
            </a:r>
            <a:r>
              <a:rPr lang="en-US" dirty="0"/>
              <a:t> [m.s</a:t>
            </a:r>
            <a:r>
              <a:rPr lang="en-US" baseline="30000" dirty="0"/>
              <a:t>-1</a:t>
            </a:r>
            <a:r>
              <a:rPr lang="en-US" dirty="0" smtClean="0"/>
              <a:t>]</a:t>
            </a:r>
            <a:r>
              <a:rPr lang="cs-CZ" smtClean="0"/>
              <a:t>.</a:t>
            </a:r>
            <a:endParaRPr lang="cs-CZ" dirty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307</Words>
  <Application>Microsoft Office PowerPoint</Application>
  <PresentationFormat>Vlastní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Supply systems management: 11. Material handling in the supply chain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92</cp:revision>
  <dcterms:created xsi:type="dcterms:W3CDTF">2017-05-10T10:51:34Z</dcterms:created>
  <dcterms:modified xsi:type="dcterms:W3CDTF">2018-03-20T15:56:49Z</dcterms:modified>
</cp:coreProperties>
</file>