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ms-powerpoint.presentation.macroEnabled.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93" r:id="rId5"/>
    <p:sldId id="299" r:id="rId6"/>
    <p:sldId id="294" r:id="rId7"/>
    <p:sldId id="298" r:id="rId8"/>
    <p:sldId id="296" r:id="rId9"/>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4" autoAdjust="0"/>
    <p:restoredTop sz="94660"/>
  </p:normalViewPr>
  <p:slideViewPr>
    <p:cSldViewPr snapToGrid="0">
      <p:cViewPr varScale="1">
        <p:scale>
          <a:sx n="106" d="100"/>
          <a:sy n="106" d="100"/>
        </p:scale>
        <p:origin x="-90" y="-3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pPr/>
              <a:t>20.3.2018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val="879394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pPr/>
              <a:t>20.3.2018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val="1212687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pPr/>
              <a:t>20.3.2018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val="806891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pPr/>
              <a:t>20.3.2018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val="2433043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3AF606F1-70A8-4ADC-9334-297B429272E0}" type="datetimeFigureOut">
              <a:rPr lang="cs-CZ" smtClean="0"/>
              <a:pPr/>
              <a:t>20.3.2018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val="3567868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3AF606F1-70A8-4ADC-9334-297B429272E0}" type="datetimeFigureOut">
              <a:rPr lang="cs-CZ" smtClean="0"/>
              <a:pPr/>
              <a:t>20.3.2018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val="3251075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3AF606F1-70A8-4ADC-9334-297B429272E0}" type="datetimeFigureOut">
              <a:rPr lang="cs-CZ" smtClean="0"/>
              <a:pPr/>
              <a:t>20.3.2018</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val="25198126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3AF606F1-70A8-4ADC-9334-297B429272E0}" type="datetimeFigureOut">
              <a:rPr lang="cs-CZ" smtClean="0"/>
              <a:pPr/>
              <a:t>20.3.2018</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val="579054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AF606F1-70A8-4ADC-9334-297B429272E0}" type="datetimeFigureOut">
              <a:rPr lang="cs-CZ" smtClean="0"/>
              <a:pPr/>
              <a:t>20.3.2018</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val="2979975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3AF606F1-70A8-4ADC-9334-297B429272E0}" type="datetimeFigureOut">
              <a:rPr lang="cs-CZ" smtClean="0"/>
              <a:pPr/>
              <a:t>20.3.2018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val="4255156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3AF606F1-70A8-4ADC-9334-297B429272E0}" type="datetimeFigureOut">
              <a:rPr lang="cs-CZ" smtClean="0"/>
              <a:pPr/>
              <a:t>20.3.2018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val="2735658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F606F1-70A8-4ADC-9334-297B429272E0}" type="datetimeFigureOut">
              <a:rPr lang="cs-CZ" smtClean="0"/>
              <a:pPr/>
              <a:t>20.3.2018</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9083E7-225E-4952-A601-200EBC7DB725}" type="slidenum">
              <a:rPr lang="cs-CZ" smtClean="0"/>
              <a:pPr/>
              <a:t>‹#›</a:t>
            </a:fld>
            <a:endParaRPr lang="cs-CZ"/>
          </a:p>
        </p:txBody>
      </p:sp>
    </p:spTree>
    <p:extLst>
      <p:ext uri="{BB962C8B-B14F-4D97-AF65-F5344CB8AC3E}">
        <p14:creationId xmlns:p14="http://schemas.microsoft.com/office/powerpoint/2010/main" val="22045565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325464" y="573438"/>
            <a:ext cx="11400915" cy="2159488"/>
          </a:xfrm>
        </p:spPr>
        <p:txBody>
          <a:bodyPr>
            <a:normAutofit/>
          </a:bodyPr>
          <a:lstStyle/>
          <a:p>
            <a:r>
              <a:rPr lang="cs-CZ" sz="3200" b="1" dirty="0"/>
              <a:t>Supply </a:t>
            </a:r>
            <a:r>
              <a:rPr lang="cs-CZ" sz="3200" b="1" dirty="0" err="1"/>
              <a:t>systems</a:t>
            </a:r>
            <a:r>
              <a:rPr lang="cs-CZ" sz="3200" b="1" dirty="0"/>
              <a:t> management</a:t>
            </a:r>
            <a:r>
              <a:rPr lang="cs-CZ" sz="3600" dirty="0" smtClean="0"/>
              <a:t>:</a:t>
            </a:r>
            <a:r>
              <a:rPr lang="cs-CZ" dirty="0" smtClean="0"/>
              <a:t/>
            </a:r>
            <a:br>
              <a:rPr lang="cs-CZ" dirty="0" smtClean="0"/>
            </a:br>
            <a:r>
              <a:rPr lang="cs-CZ" b="1" dirty="0" smtClean="0"/>
              <a:t>10. </a:t>
            </a:r>
            <a:r>
              <a:rPr lang="en-US" b="1" dirty="0"/>
              <a:t>Transport in the supply chain</a:t>
            </a:r>
            <a:r>
              <a:rPr lang="cs-CZ" b="1" dirty="0" smtClean="0"/>
              <a:t> </a:t>
            </a:r>
            <a:endParaRPr lang="cs-CZ" b="1" dirty="0"/>
          </a:p>
        </p:txBody>
      </p:sp>
      <p:sp>
        <p:nvSpPr>
          <p:cNvPr id="3" name="Podnadpis 2"/>
          <p:cNvSpPr>
            <a:spLocks noGrp="1"/>
          </p:cNvSpPr>
          <p:nvPr>
            <p:ph type="subTitle" idx="1"/>
          </p:nvPr>
        </p:nvSpPr>
        <p:spPr/>
        <p:txBody>
          <a:bodyPr/>
          <a:lstStyle/>
          <a:p>
            <a:r>
              <a:rPr lang="cs-CZ" b="1" dirty="0" smtClean="0"/>
              <a:t>Metodický koncept k efektivní podpoře klíčových odborných kompetencí s využitím cizího jazyka ATCZ62 - CLIL jako výuková strategie na vysoké škole</a:t>
            </a:r>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127124"/>
            <a:ext cx="3907579" cy="1730876"/>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3907580" y="5377112"/>
            <a:ext cx="3380210" cy="1361574"/>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453148" y="5465511"/>
            <a:ext cx="1284605" cy="1273175"/>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972384" y="5426074"/>
            <a:ext cx="2753995" cy="745490"/>
          </a:xfrm>
          <a:prstGeom prst="rect">
            <a:avLst/>
          </a:prstGeom>
          <a:noFill/>
          <a:ln>
            <a:noFill/>
          </a:ln>
        </p:spPr>
      </p:pic>
    </p:spTree>
    <p:extLst>
      <p:ext uri="{BB962C8B-B14F-4D97-AF65-F5344CB8AC3E}">
        <p14:creationId xmlns:p14="http://schemas.microsoft.com/office/powerpoint/2010/main" val="42596793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719192"/>
            <a:ext cx="10515600" cy="5457772"/>
          </a:xfrm>
        </p:spPr>
        <p:txBody>
          <a:bodyPr>
            <a:normAutofit lnSpcReduction="10000"/>
          </a:bodyPr>
          <a:lstStyle/>
          <a:p>
            <a:pPr marL="0" indent="0">
              <a:buNone/>
            </a:pPr>
            <a:r>
              <a:rPr lang="en-US" sz="3200" b="1" dirty="0"/>
              <a:t>Elementary elements of transport </a:t>
            </a:r>
            <a:r>
              <a:rPr lang="en-US" sz="3200" b="1" dirty="0" smtClean="0"/>
              <a:t>systems</a:t>
            </a:r>
            <a:endParaRPr lang="cs-CZ" sz="3200" dirty="0"/>
          </a:p>
          <a:p>
            <a:pPr marL="0" indent="0" algn="just">
              <a:buNone/>
            </a:pPr>
            <a:r>
              <a:rPr lang="en-US" dirty="0"/>
              <a:t>"Transport" is referred to as the intentional movement (ride, voyage, flight) of means of transport in transport systems and their infrastructure</a:t>
            </a:r>
            <a:r>
              <a:rPr lang="cs-CZ" dirty="0" smtClean="0"/>
              <a:t>. </a:t>
            </a:r>
            <a:endParaRPr lang="cs-CZ" dirty="0" smtClean="0"/>
          </a:p>
          <a:p>
            <a:pPr marL="0" indent="0" algn="just">
              <a:buNone/>
            </a:pPr>
            <a:endParaRPr lang="cs-CZ" sz="1000" dirty="0" smtClean="0"/>
          </a:p>
          <a:p>
            <a:pPr marL="0" indent="0" algn="just">
              <a:buNone/>
            </a:pPr>
            <a:r>
              <a:rPr lang="en-US" dirty="0"/>
              <a:t>Transport is carried out by the </a:t>
            </a:r>
            <a:r>
              <a:rPr lang="en-US" b="1" dirty="0"/>
              <a:t>carrier</a:t>
            </a:r>
            <a:r>
              <a:rPr lang="en-US" dirty="0"/>
              <a:t> which thus becomes the transport operator for foreign or own need</a:t>
            </a:r>
            <a:r>
              <a:rPr lang="cs-CZ" dirty="0" smtClean="0"/>
              <a:t>. </a:t>
            </a:r>
            <a:endParaRPr lang="cs-CZ" dirty="0" smtClean="0"/>
          </a:p>
          <a:p>
            <a:pPr marL="0" indent="0" algn="just">
              <a:buNone/>
            </a:pPr>
            <a:endParaRPr lang="cs-CZ" sz="1000" dirty="0" smtClean="0"/>
          </a:p>
          <a:p>
            <a:pPr marL="0" indent="0" algn="just">
              <a:buNone/>
            </a:pPr>
            <a:r>
              <a:rPr lang="en-US" dirty="0"/>
              <a:t>Transport results in consignment (shipment, handling unit, logistics object</a:t>
            </a:r>
            <a:r>
              <a:rPr lang="en-US" b="1" dirty="0"/>
              <a:t>) transportation (carriage</a:t>
            </a:r>
            <a:r>
              <a:rPr lang="en-US" b="1" dirty="0" smtClean="0"/>
              <a:t>)</a:t>
            </a:r>
            <a:r>
              <a:rPr lang="en-US" dirty="0" smtClean="0"/>
              <a:t>.</a:t>
            </a:r>
            <a:r>
              <a:rPr lang="cs-CZ" dirty="0" smtClean="0"/>
              <a:t>. </a:t>
            </a:r>
            <a:endParaRPr lang="cs-CZ" dirty="0" smtClean="0"/>
          </a:p>
          <a:p>
            <a:pPr marL="0" indent="0" algn="just">
              <a:buNone/>
            </a:pPr>
            <a:endParaRPr lang="cs-CZ" sz="1000" dirty="0"/>
          </a:p>
          <a:p>
            <a:pPr marL="0" indent="0" algn="just">
              <a:buNone/>
            </a:pPr>
            <a:r>
              <a:rPr lang="en-US" dirty="0"/>
              <a:t>Transportation is therefore the process by which the shipment is transported (displaced, relocated, moved) among the shippers, i.e. from the sender (consignor) to the recipient (consignee)</a:t>
            </a:r>
            <a:r>
              <a:rPr lang="cs-CZ" dirty="0" smtClean="0"/>
              <a:t>.</a:t>
            </a:r>
            <a:endParaRPr lang="cs-CZ" dirty="0"/>
          </a:p>
          <a:p>
            <a:pPr marL="0" indent="0" algn="just">
              <a:buNone/>
            </a:pPr>
            <a:endParaRPr lang="cs-CZ" dirty="0"/>
          </a:p>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39754886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15297" y="832207"/>
            <a:ext cx="10738503" cy="5344757"/>
          </a:xfrm>
        </p:spPr>
        <p:txBody>
          <a:bodyPr>
            <a:normAutofit/>
          </a:bodyPr>
          <a:lstStyle/>
          <a:p>
            <a:pPr marL="0" indent="0">
              <a:buNone/>
            </a:pPr>
            <a:r>
              <a:rPr lang="en-US" sz="3200" u="sng" dirty="0"/>
              <a:t>Elementary transport elements are</a:t>
            </a:r>
            <a:r>
              <a:rPr lang="cs-CZ" sz="3000" u="sng" dirty="0" smtClean="0"/>
              <a:t>:</a:t>
            </a:r>
            <a:endParaRPr lang="cs-CZ" sz="3000" dirty="0"/>
          </a:p>
          <a:p>
            <a:pPr lvl="1"/>
            <a:r>
              <a:rPr lang="en-US" dirty="0"/>
              <a:t>handling unit or logistics object,</a:t>
            </a:r>
            <a:endParaRPr lang="cs-CZ" dirty="0"/>
          </a:p>
          <a:p>
            <a:pPr lvl="1"/>
            <a:r>
              <a:rPr lang="en-US" dirty="0"/>
              <a:t>means of transport,</a:t>
            </a:r>
            <a:endParaRPr lang="cs-CZ" dirty="0"/>
          </a:p>
          <a:p>
            <a:pPr lvl="1"/>
            <a:r>
              <a:rPr lang="en-US" dirty="0"/>
              <a:t>transportation process</a:t>
            </a:r>
            <a:r>
              <a:rPr lang="cs-CZ" sz="2600" dirty="0" smtClean="0"/>
              <a:t>.</a:t>
            </a:r>
            <a:endParaRPr lang="cs-CZ" sz="2600" dirty="0"/>
          </a:p>
          <a:p>
            <a:pPr marL="0" indent="0">
              <a:buNone/>
            </a:pPr>
            <a:endParaRPr lang="cs-CZ" dirty="0"/>
          </a:p>
          <a:p>
            <a:endParaRPr lang="cs-CZ" dirty="0"/>
          </a:p>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32205542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15297" y="493161"/>
            <a:ext cx="10738503" cy="5683804"/>
          </a:xfrm>
        </p:spPr>
        <p:txBody>
          <a:bodyPr>
            <a:normAutofit/>
          </a:bodyPr>
          <a:lstStyle/>
          <a:p>
            <a:pPr marL="0" indent="0" algn="just">
              <a:buNone/>
            </a:pPr>
            <a:r>
              <a:rPr lang="en-US" sz="3200" b="1" i="1" dirty="0"/>
              <a:t>Handling units </a:t>
            </a:r>
            <a:r>
              <a:rPr lang="en-US" sz="3200" dirty="0"/>
              <a:t>consist of transported consignments, i.e. containers, pallets, crates, other auxiliary secondary logistics tools and goods carried therein, i.e</a:t>
            </a:r>
            <a:r>
              <a:rPr lang="en-US" sz="3200" dirty="0" smtClean="0"/>
              <a:t>.</a:t>
            </a:r>
            <a:r>
              <a:rPr lang="cs-CZ" sz="3200" dirty="0" smtClean="0"/>
              <a:t>:</a:t>
            </a:r>
            <a:endParaRPr lang="cs-CZ" sz="3200" dirty="0" smtClean="0"/>
          </a:p>
          <a:p>
            <a:pPr lvl="1" algn="just"/>
            <a:r>
              <a:rPr lang="en-US" sz="2800" dirty="0" smtClean="0"/>
              <a:t>general </a:t>
            </a:r>
            <a:r>
              <a:rPr lang="en-US" sz="2800" dirty="0"/>
              <a:t>cargo, bulk material, </a:t>
            </a:r>
            <a:endParaRPr lang="cs-CZ" sz="2800" dirty="0" smtClean="0"/>
          </a:p>
          <a:p>
            <a:pPr lvl="1" algn="just"/>
            <a:r>
              <a:rPr lang="en-US" sz="2800" dirty="0" smtClean="0"/>
              <a:t>liquid</a:t>
            </a:r>
            <a:r>
              <a:rPr lang="en-US" sz="2800" dirty="0"/>
              <a:t>, </a:t>
            </a:r>
            <a:endParaRPr lang="cs-CZ" sz="2800" dirty="0" smtClean="0"/>
          </a:p>
          <a:p>
            <a:pPr lvl="1" algn="just"/>
            <a:r>
              <a:rPr lang="en-US" sz="2800" dirty="0" smtClean="0"/>
              <a:t>gas</a:t>
            </a:r>
            <a:r>
              <a:rPr lang="en-US" sz="2800" dirty="0"/>
              <a:t>, </a:t>
            </a:r>
            <a:endParaRPr lang="cs-CZ" sz="2800" dirty="0" smtClean="0"/>
          </a:p>
          <a:p>
            <a:pPr lvl="1" algn="just"/>
            <a:r>
              <a:rPr lang="en-US" sz="2800" dirty="0" smtClean="0"/>
              <a:t>even </a:t>
            </a:r>
            <a:r>
              <a:rPr lang="en-US" sz="2800" dirty="0"/>
              <a:t>biological </a:t>
            </a:r>
            <a:r>
              <a:rPr lang="en-US" sz="2800" dirty="0" smtClean="0"/>
              <a:t>objects</a:t>
            </a:r>
            <a:r>
              <a:rPr lang="cs-CZ" sz="3000" dirty="0" smtClean="0"/>
              <a:t>, </a:t>
            </a:r>
            <a:endParaRPr lang="cs-CZ" sz="3000" dirty="0" smtClean="0"/>
          </a:p>
          <a:p>
            <a:pPr marL="0" indent="0" algn="just">
              <a:buNone/>
            </a:pPr>
            <a:r>
              <a:rPr lang="en-US" sz="3200" dirty="0"/>
              <a:t>referred to as the primary logistics objects</a:t>
            </a:r>
            <a:r>
              <a:rPr lang="cs-CZ" sz="3200" dirty="0" smtClean="0"/>
              <a:t>.</a:t>
            </a:r>
            <a:endParaRPr lang="cs-CZ" sz="3200" dirty="0"/>
          </a:p>
          <a:p>
            <a:pPr marL="0" indent="0">
              <a:buNone/>
            </a:pPr>
            <a:endParaRPr lang="cs-CZ" dirty="0"/>
          </a:p>
          <a:p>
            <a:endParaRPr lang="cs-CZ" dirty="0"/>
          </a:p>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2411054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99630" y="493159"/>
            <a:ext cx="10738503" cy="5683804"/>
          </a:xfrm>
        </p:spPr>
        <p:txBody>
          <a:bodyPr>
            <a:normAutofit/>
          </a:bodyPr>
          <a:lstStyle/>
          <a:p>
            <a:pPr marL="0" indent="0" algn="just">
              <a:buNone/>
            </a:pPr>
            <a:r>
              <a:rPr lang="en-US" sz="3200" b="1" i="1" dirty="0"/>
              <a:t>Means of transport </a:t>
            </a:r>
            <a:r>
              <a:rPr lang="en-US" sz="3200" dirty="0"/>
              <a:t>are rail vehicles, road, off-road and special vehicles, vessels, airplanes, helicopters, airships and balloons, or special means of transport</a:t>
            </a:r>
            <a:r>
              <a:rPr lang="cs-CZ" sz="3200" dirty="0" smtClean="0"/>
              <a:t>.</a:t>
            </a:r>
            <a:endParaRPr lang="cs-CZ" sz="3200" dirty="0"/>
          </a:p>
          <a:p>
            <a:pPr marL="0" indent="0">
              <a:buNone/>
            </a:pPr>
            <a:endParaRPr lang="cs-CZ" dirty="0"/>
          </a:p>
          <a:p>
            <a:endParaRPr lang="cs-CZ" dirty="0"/>
          </a:p>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2411054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574201" y="534256"/>
            <a:ext cx="10738503" cy="5539968"/>
          </a:xfrm>
        </p:spPr>
        <p:txBody>
          <a:bodyPr>
            <a:normAutofit/>
          </a:bodyPr>
          <a:lstStyle/>
          <a:p>
            <a:pPr marL="0" indent="0" algn="just">
              <a:buNone/>
            </a:pPr>
            <a:r>
              <a:rPr lang="en-US" sz="3200" b="1" i="1" dirty="0"/>
              <a:t>The transportation process </a:t>
            </a:r>
            <a:r>
              <a:rPr lang="en-US" sz="3200" dirty="0"/>
              <a:t>is ensured by an efficient organization, efficient management and modern means of communication</a:t>
            </a:r>
            <a:r>
              <a:rPr lang="cs-CZ" sz="3200" dirty="0" smtClean="0"/>
              <a:t>.</a:t>
            </a:r>
            <a:endParaRPr lang="cs-CZ" sz="3200"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17418134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574201" y="585627"/>
            <a:ext cx="10738503" cy="5488597"/>
          </a:xfrm>
        </p:spPr>
        <p:txBody>
          <a:bodyPr>
            <a:normAutofit fontScale="92500" lnSpcReduction="10000"/>
          </a:bodyPr>
          <a:lstStyle/>
          <a:p>
            <a:pPr marL="0" indent="0">
              <a:buNone/>
            </a:pPr>
            <a:r>
              <a:rPr lang="en-US" sz="3200" b="1" dirty="0"/>
              <a:t>Transportation system choice </a:t>
            </a:r>
            <a:endParaRPr lang="cs-CZ" sz="3200" dirty="0"/>
          </a:p>
          <a:p>
            <a:pPr marL="0" indent="0" algn="just">
              <a:buNone/>
            </a:pPr>
            <a:r>
              <a:rPr lang="en-US" b="1" dirty="0"/>
              <a:t>Transport </a:t>
            </a:r>
            <a:r>
              <a:rPr lang="en-US" dirty="0"/>
              <a:t>is the intentional movement of means of transport by which the carrier performs consignments transportation between shippers</a:t>
            </a:r>
            <a:r>
              <a:rPr lang="cs-CZ" dirty="0" smtClean="0"/>
              <a:t>. </a:t>
            </a:r>
            <a:endParaRPr lang="cs-CZ" dirty="0" smtClean="0"/>
          </a:p>
          <a:p>
            <a:pPr algn="just"/>
            <a:endParaRPr lang="cs-CZ" sz="1000" dirty="0"/>
          </a:p>
          <a:p>
            <a:pPr marL="0" indent="0" algn="just">
              <a:buNone/>
            </a:pPr>
            <a:r>
              <a:rPr lang="en-US" dirty="0"/>
              <a:t>Means of transport are part of the transportation system and are therefore predetermined to fulfil certain functions, e.g</a:t>
            </a:r>
            <a:r>
              <a:rPr lang="en-US" dirty="0" smtClean="0"/>
              <a:t>.</a:t>
            </a:r>
            <a:r>
              <a:rPr lang="cs-CZ" dirty="0" smtClean="0"/>
              <a:t>: </a:t>
            </a:r>
            <a:endParaRPr lang="cs-CZ" dirty="0" smtClean="0"/>
          </a:p>
          <a:p>
            <a:pPr lvl="1" algn="just"/>
            <a:r>
              <a:rPr lang="en-US" sz="2800" dirty="0" smtClean="0"/>
              <a:t>goods </a:t>
            </a:r>
            <a:r>
              <a:rPr lang="en-US" sz="2800" dirty="0"/>
              <a:t>carriage in the commercial network, </a:t>
            </a:r>
            <a:endParaRPr lang="cs-CZ" sz="2800" dirty="0" smtClean="0"/>
          </a:p>
          <a:p>
            <a:pPr lvl="1" algn="just"/>
            <a:r>
              <a:rPr lang="en-US" sz="2800" dirty="0" smtClean="0"/>
              <a:t>soil </a:t>
            </a:r>
            <a:r>
              <a:rPr lang="en-US" sz="2800" dirty="0"/>
              <a:t>relocation from the construction site to the storage site, </a:t>
            </a:r>
            <a:endParaRPr lang="cs-CZ" sz="2800" dirty="0" smtClean="0"/>
          </a:p>
          <a:p>
            <a:pPr lvl="1" algn="just"/>
            <a:r>
              <a:rPr lang="en-US" sz="2800" dirty="0" smtClean="0"/>
              <a:t>construction </a:t>
            </a:r>
            <a:r>
              <a:rPr lang="en-US" sz="2800" dirty="0"/>
              <a:t>material delivery from the warehouse to the construction site, </a:t>
            </a:r>
            <a:endParaRPr lang="cs-CZ" sz="2800" dirty="0" smtClean="0"/>
          </a:p>
          <a:p>
            <a:pPr lvl="1" algn="just"/>
            <a:r>
              <a:rPr lang="en-US" sz="2800" dirty="0" smtClean="0"/>
              <a:t>excessive </a:t>
            </a:r>
            <a:r>
              <a:rPr lang="en-US" sz="2800" dirty="0"/>
              <a:t>load transportation from the producer to the construction site, </a:t>
            </a:r>
            <a:r>
              <a:rPr lang="en-US" sz="2800" dirty="0" err="1" smtClean="0"/>
              <a:t>etc</a:t>
            </a:r>
            <a:r>
              <a:rPr lang="cs-CZ" sz="2800" dirty="0" smtClean="0"/>
              <a:t>. </a:t>
            </a:r>
          </a:p>
          <a:p>
            <a:pPr marL="0" indent="0" algn="just">
              <a:buNone/>
            </a:pPr>
            <a:r>
              <a:rPr lang="en-US" dirty="0"/>
              <a:t>When selecting or purposeful choice of means of transport, the </a:t>
            </a:r>
            <a:r>
              <a:rPr lang="en-US" b="1" dirty="0"/>
              <a:t>purpose</a:t>
            </a:r>
            <a:r>
              <a:rPr lang="en-US" dirty="0"/>
              <a:t>, for which the mean of transport (or transportation system) is acquired, is the primary point of view</a:t>
            </a:r>
            <a:r>
              <a:rPr lang="cs-CZ" dirty="0" smtClean="0"/>
              <a:t>.</a:t>
            </a:r>
          </a:p>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17418134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15297" y="626724"/>
            <a:ext cx="10738503" cy="5550241"/>
          </a:xfrm>
        </p:spPr>
        <p:txBody>
          <a:bodyPr>
            <a:normAutofit/>
          </a:bodyPr>
          <a:lstStyle/>
          <a:p>
            <a:pPr lvl="1" algn="just">
              <a:spcBef>
                <a:spcPts val="0"/>
              </a:spcBef>
              <a:buNone/>
            </a:pPr>
            <a:endParaRPr lang="cs-CZ" sz="800" dirty="0" smtClean="0"/>
          </a:p>
          <a:p>
            <a:pPr marL="0" indent="0">
              <a:buNone/>
            </a:pPr>
            <a:r>
              <a:rPr lang="en-US" sz="3200" b="1" dirty="0"/>
              <a:t>Special transport mode </a:t>
            </a:r>
            <a:endParaRPr lang="cs-CZ" sz="3200" dirty="0"/>
          </a:p>
          <a:p>
            <a:pPr marL="0" indent="0" algn="just">
              <a:buNone/>
            </a:pPr>
            <a:r>
              <a:rPr lang="en-US" dirty="0"/>
              <a:t>More often, apart from traditional transport modes, we encounter non-standard modes of transport and handling. It is relatively common to use helicopters to transport various construction and other structures. Synergic effect can occur in the form of connection of transport and assembly of transported object, e.g. end-of-line transmitter antenna, power distribution masts, bells and crosses of churches, </a:t>
            </a:r>
            <a:r>
              <a:rPr lang="en-US" dirty="0" err="1"/>
              <a:t>etc</a:t>
            </a:r>
            <a:r>
              <a:rPr lang="cs-CZ" dirty="0" smtClean="0"/>
              <a:t>. </a:t>
            </a:r>
            <a:endParaRPr lang="cs-CZ" dirty="0" smtClean="0"/>
          </a:p>
          <a:p>
            <a:pPr marL="0" indent="0" algn="just">
              <a:buNone/>
            </a:pPr>
            <a:r>
              <a:rPr lang="en-US" dirty="0"/>
              <a:t>Helicopters allow transporting loads up to 20 </a:t>
            </a:r>
            <a:r>
              <a:rPr lang="en-US" dirty="0" smtClean="0"/>
              <a:t>tons</a:t>
            </a:r>
            <a:r>
              <a:rPr lang="cs-CZ" dirty="0" smtClean="0"/>
              <a:t>.</a:t>
            </a:r>
            <a:endParaRPr lang="cs-CZ" dirty="0"/>
          </a:p>
          <a:p>
            <a:pPr algn="just">
              <a:buNone/>
            </a:pPr>
            <a:endParaRPr lang="cs-CZ" dirty="0" smtClean="0"/>
          </a:p>
          <a:p>
            <a:pPr>
              <a:buNone/>
            </a:pPr>
            <a:endParaRPr lang="cs-CZ" dirty="0"/>
          </a:p>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3353320267"/>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324</TotalTime>
  <Words>447</Words>
  <Application>Microsoft Office PowerPoint</Application>
  <PresentationFormat>Vlastní</PresentationFormat>
  <Paragraphs>44</Paragraphs>
  <Slides>8</Slides>
  <Notes>0</Notes>
  <HiddenSlides>0</HiddenSlides>
  <MMClips>0</MMClips>
  <ScaleCrop>false</ScaleCrop>
  <HeadingPairs>
    <vt:vector size="4" baseType="variant">
      <vt:variant>
        <vt:lpstr>Motiv</vt:lpstr>
      </vt:variant>
      <vt:variant>
        <vt:i4>1</vt:i4>
      </vt:variant>
      <vt:variant>
        <vt:lpstr>Nadpisy snímků</vt:lpstr>
      </vt:variant>
      <vt:variant>
        <vt:i4>8</vt:i4>
      </vt:variant>
    </vt:vector>
  </HeadingPairs>
  <TitlesOfParts>
    <vt:vector size="9" baseType="lpstr">
      <vt:lpstr>Motiv Office</vt:lpstr>
      <vt:lpstr>Supply systems management: 10. Transport in the supply chain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předmětu dle IS</dc:title>
  <dc:creator>Kratka</dc:creator>
  <cp:lastModifiedBy>Stopka Ondrej</cp:lastModifiedBy>
  <cp:revision>91</cp:revision>
  <dcterms:created xsi:type="dcterms:W3CDTF">2017-05-10T10:51:34Z</dcterms:created>
  <dcterms:modified xsi:type="dcterms:W3CDTF">2018-03-20T15:51:42Z</dcterms:modified>
</cp:coreProperties>
</file>