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5" r:id="rId4"/>
    <p:sldId id="259" r:id="rId5"/>
    <p:sldId id="293" r:id="rId6"/>
    <p:sldId id="29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90" y="-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 fontScale="90000"/>
          </a:bodyPr>
          <a:lstStyle/>
          <a:p>
            <a:r>
              <a:rPr lang="cs-CZ" sz="3200" b="1" dirty="0"/>
              <a:t>Supply </a:t>
            </a:r>
            <a:r>
              <a:rPr lang="cs-CZ" sz="3200" b="1" dirty="0" err="1"/>
              <a:t>systems</a:t>
            </a:r>
            <a:r>
              <a:rPr lang="cs-CZ" sz="3200" b="1" dirty="0"/>
              <a:t> management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1. </a:t>
            </a:r>
            <a:r>
              <a:rPr lang="en-US" b="1" dirty="0"/>
              <a:t>Integrated material and information flows of the supply systems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70562"/>
            <a:ext cx="10515600" cy="5406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Material movement - an essential part of the reproduction </a:t>
            </a:r>
            <a:r>
              <a:rPr lang="en-US" sz="3200" b="1" dirty="0" smtClean="0"/>
              <a:t>process</a:t>
            </a:r>
            <a:endParaRPr lang="cs-CZ" sz="3200" b="1" dirty="0" smtClean="0"/>
          </a:p>
          <a:p>
            <a:pPr marL="0" indent="0">
              <a:buNone/>
            </a:pPr>
            <a:endParaRPr lang="cs-CZ" sz="3200" dirty="0"/>
          </a:p>
          <a:p>
            <a:pPr marL="0" indent="0" algn="just">
              <a:buNone/>
            </a:pPr>
            <a:r>
              <a:rPr lang="en-US" dirty="0"/>
              <a:t>The process of constant restoring the production is the material basis of reproduction. This process raises the </a:t>
            </a:r>
            <a:r>
              <a:rPr lang="en-US" dirty="0" smtClean="0"/>
              <a:t>constant </a:t>
            </a:r>
            <a:r>
              <a:rPr lang="en-US" dirty="0"/>
              <a:t>need for transport and storage and associated loading, unloading and </a:t>
            </a:r>
            <a:r>
              <a:rPr lang="en-US" dirty="0" err="1"/>
              <a:t>transhipment</a:t>
            </a:r>
            <a:r>
              <a:rPr lang="en-US" dirty="0"/>
              <a:t> of raw materials, semi-finished products and final products.</a:t>
            </a:r>
            <a:r>
              <a:rPr lang="cs-CZ" dirty="0" smtClean="0"/>
              <a:t>. </a:t>
            </a: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en-US" dirty="0"/>
              <a:t>Production, characterized by the labor shift, takes place in different places and usually other than consumption and at times other than consumption</a:t>
            </a:r>
            <a:r>
              <a:rPr lang="cs-CZ" dirty="0" smtClean="0"/>
              <a:t>. 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70562"/>
            <a:ext cx="10515600" cy="54064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/>
              <a:t>Smooth processes in production and entire market mechanism require so that labor, resources and objects (both work and consumer) </a:t>
            </a:r>
            <a:r>
              <a:rPr lang="en-US" sz="3200" dirty="0" smtClean="0"/>
              <a:t>are</a:t>
            </a:r>
            <a:r>
              <a:rPr lang="cs-CZ" sz="3200" dirty="0" smtClean="0"/>
              <a:t>:</a:t>
            </a:r>
            <a:r>
              <a:rPr lang="cs-CZ" sz="3200" dirty="0"/>
              <a:t> </a:t>
            </a:r>
            <a:endParaRPr lang="cs-CZ" sz="3200" dirty="0" smtClean="0"/>
          </a:p>
          <a:p>
            <a:pPr lvl="1" algn="just"/>
            <a:r>
              <a:rPr lang="en-US" sz="3200" dirty="0" smtClean="0"/>
              <a:t>in </a:t>
            </a:r>
            <a:r>
              <a:rPr lang="en-US" sz="3200" dirty="0"/>
              <a:t>the required </a:t>
            </a:r>
            <a:r>
              <a:rPr lang="en-US" sz="3200" b="1" dirty="0"/>
              <a:t>quantity</a:t>
            </a:r>
            <a:r>
              <a:rPr lang="en-US" sz="3200" dirty="0"/>
              <a:t>, </a:t>
            </a:r>
            <a:endParaRPr lang="cs-CZ" sz="3200" dirty="0" smtClean="0"/>
          </a:p>
          <a:p>
            <a:pPr lvl="1" algn="just"/>
            <a:r>
              <a:rPr lang="en-US" sz="3200" b="1" dirty="0" smtClean="0"/>
              <a:t>assortment</a:t>
            </a:r>
            <a:r>
              <a:rPr lang="en-US" sz="3200" dirty="0" smtClean="0"/>
              <a:t> </a:t>
            </a:r>
            <a:r>
              <a:rPr lang="en-US" sz="3200" dirty="0"/>
              <a:t>and </a:t>
            </a:r>
            <a:r>
              <a:rPr lang="en-US" sz="3200" b="1" dirty="0"/>
              <a:t>quality</a:t>
            </a:r>
            <a:r>
              <a:rPr lang="en-US" sz="3200" dirty="0"/>
              <a:t>, </a:t>
            </a:r>
            <a:endParaRPr lang="cs-CZ" sz="3200" dirty="0"/>
          </a:p>
          <a:p>
            <a:pPr lvl="1" algn="just"/>
            <a:r>
              <a:rPr lang="en-US" sz="3200" b="1" dirty="0" smtClean="0"/>
              <a:t>ecologically </a:t>
            </a:r>
            <a:r>
              <a:rPr lang="en-US" sz="3200" b="1" dirty="0"/>
              <a:t>and economically </a:t>
            </a:r>
            <a:r>
              <a:rPr lang="en-US" sz="3200" b="1" dirty="0" smtClean="0"/>
              <a:t>optimally</a:t>
            </a:r>
            <a:r>
              <a:rPr lang="cs-CZ" sz="3200" dirty="0" smtClean="0"/>
              <a:t>,</a:t>
            </a:r>
          </a:p>
          <a:p>
            <a:pPr lvl="1" algn="just"/>
            <a:r>
              <a:rPr lang="en-US" sz="3200" dirty="0" smtClean="0"/>
              <a:t>in </a:t>
            </a:r>
            <a:r>
              <a:rPr lang="en-US" sz="3200" dirty="0"/>
              <a:t>a determined </a:t>
            </a:r>
            <a:r>
              <a:rPr lang="en-US" sz="3200" b="1" dirty="0" smtClean="0"/>
              <a:t>time</a:t>
            </a:r>
            <a:r>
              <a:rPr lang="cs-CZ" sz="3200" b="1" dirty="0" smtClean="0"/>
              <a:t>,</a:t>
            </a:r>
          </a:p>
          <a:p>
            <a:pPr lvl="1" algn="just"/>
            <a:r>
              <a:rPr lang="en-US" sz="3200" dirty="0" smtClean="0"/>
              <a:t>and </a:t>
            </a:r>
            <a:r>
              <a:rPr lang="en-US" sz="3200" dirty="0"/>
              <a:t>at the desired </a:t>
            </a:r>
            <a:r>
              <a:rPr lang="en-US" sz="3200" b="1" dirty="0" smtClean="0"/>
              <a:t>location</a:t>
            </a:r>
            <a:r>
              <a:rPr lang="cs-CZ" sz="3200" b="1" dirty="0" smtClean="0"/>
              <a:t>.</a:t>
            </a:r>
            <a:endParaRPr lang="cs-CZ" sz="30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509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84903"/>
            <a:ext cx="10738503" cy="529206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/>
              <a:t>Transformation of technological or logistics character </a:t>
            </a:r>
            <a:r>
              <a:rPr lang="en-US" dirty="0"/>
              <a:t>of material objects is realized in the individual elements of process </a:t>
            </a:r>
            <a:r>
              <a:rPr lang="en-US" dirty="0" smtClean="0"/>
              <a:t>chains</a:t>
            </a:r>
            <a:r>
              <a:rPr lang="cs-CZ" dirty="0" smtClean="0"/>
              <a:t>. </a:t>
            </a:r>
            <a:r>
              <a:rPr lang="en-US" dirty="0" smtClean="0"/>
              <a:t>During </a:t>
            </a:r>
            <a:r>
              <a:rPr lang="en-US" dirty="0"/>
              <a:t>these transformations, their state changes occur.</a:t>
            </a:r>
            <a:endParaRPr lang="cs-CZ" dirty="0" smtClean="0"/>
          </a:p>
          <a:p>
            <a:pPr algn="just">
              <a:buNone/>
            </a:pPr>
            <a:r>
              <a:rPr lang="en-US" dirty="0"/>
              <a:t>In processes of a technological </a:t>
            </a:r>
            <a:r>
              <a:rPr lang="en-US" dirty="0" smtClean="0"/>
              <a:t>nature</a:t>
            </a:r>
            <a:r>
              <a:rPr lang="cs-CZ" dirty="0" smtClean="0"/>
              <a:t>: </a:t>
            </a:r>
            <a:endParaRPr lang="cs-CZ" dirty="0" smtClean="0"/>
          </a:p>
          <a:p>
            <a:pPr lvl="1" algn="just"/>
            <a:r>
              <a:rPr lang="en-US" sz="2800" dirty="0"/>
              <a:t>shape transformations (for example, in forming or machining</a:t>
            </a:r>
            <a:r>
              <a:rPr lang="en-US" sz="2800" dirty="0" smtClean="0"/>
              <a:t>)</a:t>
            </a:r>
            <a:r>
              <a:rPr lang="cs-CZ" sz="2800" dirty="0" smtClean="0"/>
              <a:t> </a:t>
            </a:r>
            <a:r>
              <a:rPr lang="cs-CZ" sz="2800" dirty="0" err="1" smtClean="0"/>
              <a:t>or</a:t>
            </a:r>
            <a:r>
              <a:rPr lang="cs-CZ" sz="2800" dirty="0" smtClean="0"/>
              <a:t>,</a:t>
            </a:r>
            <a:endParaRPr lang="cs-CZ" sz="2800" dirty="0" smtClean="0"/>
          </a:p>
          <a:p>
            <a:pPr lvl="1" algn="just"/>
            <a:r>
              <a:rPr lang="en-US" sz="2800" dirty="0"/>
              <a:t>structures of material objects (</a:t>
            </a:r>
            <a:r>
              <a:rPr lang="en-US" sz="2800" dirty="0" err="1"/>
              <a:t>eg</a:t>
            </a:r>
            <a:r>
              <a:rPr lang="en-US" sz="2800" dirty="0"/>
              <a:t>., in chemical reactions) occur</a:t>
            </a:r>
            <a:r>
              <a:rPr lang="cs-CZ" sz="2800" dirty="0" smtClean="0"/>
              <a:t>.</a:t>
            </a:r>
            <a:r>
              <a:rPr lang="cs-CZ" sz="2800" dirty="0"/>
              <a:t> </a:t>
            </a:r>
            <a:endParaRPr lang="cs-CZ" sz="2800" dirty="0" smtClean="0"/>
          </a:p>
          <a:p>
            <a:pPr algn="just">
              <a:buNone/>
            </a:pPr>
            <a:r>
              <a:rPr lang="en-US" dirty="0"/>
              <a:t>In logistics transformation </a:t>
            </a:r>
            <a:r>
              <a:rPr lang="en-US" dirty="0" smtClean="0"/>
              <a:t>processes</a:t>
            </a:r>
            <a:r>
              <a:rPr lang="cs-CZ" b="1" dirty="0" smtClean="0"/>
              <a:t>:</a:t>
            </a:r>
            <a:endParaRPr lang="cs-CZ" b="1" dirty="0" smtClean="0"/>
          </a:p>
          <a:p>
            <a:pPr lvl="1" algn="just"/>
            <a:r>
              <a:rPr lang="en-US" sz="2800" b="1" dirty="0"/>
              <a:t>time</a:t>
            </a:r>
            <a:r>
              <a:rPr lang="cs-CZ" sz="2800" b="1" dirty="0" smtClean="0"/>
              <a:t>,</a:t>
            </a:r>
            <a:endParaRPr lang="cs-CZ" sz="2800" b="1" dirty="0" smtClean="0"/>
          </a:p>
          <a:p>
            <a:pPr lvl="1" algn="just"/>
            <a:r>
              <a:rPr lang="en-US" sz="2800" b="1" dirty="0"/>
              <a:t>position</a:t>
            </a:r>
            <a:r>
              <a:rPr lang="cs-CZ" sz="2800" b="1" dirty="0" smtClean="0"/>
              <a:t>, </a:t>
            </a:r>
            <a:endParaRPr lang="cs-CZ" sz="2800" b="1" dirty="0" smtClean="0"/>
          </a:p>
          <a:p>
            <a:pPr lvl="1" algn="just"/>
            <a:r>
              <a:rPr lang="en-US" sz="2800" b="1" dirty="0"/>
              <a:t>or orientation of objects in space change</a:t>
            </a:r>
            <a:r>
              <a:rPr lang="cs-CZ" sz="2800" dirty="0" smtClean="0"/>
              <a:t>.</a:t>
            </a:r>
            <a:endParaRPr lang="cs-CZ" sz="28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dirty="0"/>
              <a:t>System approach and integrated conception of material and information </a:t>
            </a:r>
            <a:r>
              <a:rPr lang="en-US" sz="3200" b="1" dirty="0" smtClean="0"/>
              <a:t>flows</a:t>
            </a:r>
            <a:endParaRPr lang="cs-CZ" sz="3200" b="1" dirty="0" smtClean="0"/>
          </a:p>
          <a:p>
            <a:pPr marL="0" indent="0">
              <a:buNone/>
            </a:pPr>
            <a:endParaRPr lang="cs-CZ" sz="3200" dirty="0"/>
          </a:p>
          <a:p>
            <a:pPr marL="0" indent="0" algn="just">
              <a:buNone/>
            </a:pPr>
            <a:r>
              <a:rPr lang="en-US" dirty="0"/>
              <a:t>The term system represents a purposeful defined set of elements and set of relationships (relations) between them which together determine the properties, behavior and functions of the system as a whole. Mathematically can be expressed as </a:t>
            </a:r>
            <a:r>
              <a:rPr lang="cs-CZ" dirty="0" smtClean="0"/>
              <a:t>:</a:t>
            </a:r>
            <a:endParaRPr lang="cs-CZ" dirty="0"/>
          </a:p>
          <a:p>
            <a:pPr marL="0" indent="0">
              <a:buNone/>
            </a:pPr>
            <a:r>
              <a:rPr lang="cs-CZ" dirty="0" err="1" smtClean="0"/>
              <a:t>System</a:t>
            </a:r>
            <a:r>
              <a:rPr lang="cs-CZ" dirty="0"/>
              <a:t> </a:t>
            </a:r>
            <a:r>
              <a:rPr lang="cs-CZ" i="1" dirty="0"/>
              <a:t>S = (A, R),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 err="1" smtClean="0"/>
              <a:t>where</a:t>
            </a:r>
            <a:r>
              <a:rPr lang="cs-CZ" dirty="0"/>
              <a:t>      </a:t>
            </a:r>
            <a:r>
              <a:rPr lang="cs-CZ" i="1" dirty="0"/>
              <a:t> </a:t>
            </a:r>
            <a:r>
              <a:rPr lang="cs-CZ" i="1" dirty="0" smtClean="0"/>
              <a:t>	</a:t>
            </a:r>
            <a:r>
              <a:rPr lang="cs-CZ" i="1" dirty="0"/>
              <a:t> A = (a</a:t>
            </a:r>
            <a:r>
              <a:rPr lang="cs-CZ" i="1" baseline="-25000" dirty="0"/>
              <a:t>1</a:t>
            </a:r>
            <a:r>
              <a:rPr lang="cs-CZ" i="1" dirty="0"/>
              <a:t>, a</a:t>
            </a:r>
            <a:r>
              <a:rPr lang="cs-CZ" i="1" baseline="-25000" dirty="0"/>
              <a:t>2</a:t>
            </a:r>
            <a:r>
              <a:rPr lang="cs-CZ" i="1" dirty="0"/>
              <a:t>, a</a:t>
            </a:r>
            <a:r>
              <a:rPr lang="cs-CZ" i="1" baseline="-25000" dirty="0"/>
              <a:t>3</a:t>
            </a:r>
            <a:r>
              <a:rPr lang="cs-CZ" i="1" dirty="0"/>
              <a:t> ... </a:t>
            </a:r>
            <a:r>
              <a:rPr lang="cs-CZ" i="1" dirty="0" err="1"/>
              <a:t>a</a:t>
            </a:r>
            <a:r>
              <a:rPr lang="cs-CZ" i="1" baseline="-25000" dirty="0" err="1"/>
              <a:t>n</a:t>
            </a:r>
            <a:r>
              <a:rPr lang="cs-CZ" i="1" dirty="0"/>
              <a:t>)</a:t>
            </a:r>
            <a:r>
              <a:rPr lang="cs-CZ" dirty="0"/>
              <a:t> </a:t>
            </a:r>
            <a:r>
              <a:rPr lang="en-US" dirty="0"/>
              <a:t> set of elements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i="1" dirty="0"/>
              <a:t> R = (r</a:t>
            </a:r>
            <a:r>
              <a:rPr lang="cs-CZ" i="1" baseline="-25000" dirty="0"/>
              <a:t>1</a:t>
            </a:r>
            <a:r>
              <a:rPr lang="cs-CZ" i="1" dirty="0"/>
              <a:t>, r</a:t>
            </a:r>
            <a:r>
              <a:rPr lang="cs-CZ" i="1" baseline="-25000" dirty="0"/>
              <a:t>2</a:t>
            </a:r>
            <a:r>
              <a:rPr lang="cs-CZ" i="1" dirty="0"/>
              <a:t>, r</a:t>
            </a:r>
            <a:r>
              <a:rPr lang="cs-CZ" i="1" baseline="-25000" dirty="0"/>
              <a:t>3</a:t>
            </a:r>
            <a:r>
              <a:rPr lang="cs-CZ" i="1" dirty="0"/>
              <a:t>, ... </a:t>
            </a:r>
            <a:r>
              <a:rPr lang="cs-CZ" i="1" dirty="0" err="1"/>
              <a:t>r</a:t>
            </a:r>
            <a:r>
              <a:rPr lang="cs-CZ" i="1" baseline="-25000" dirty="0" err="1"/>
              <a:t>m</a:t>
            </a:r>
            <a:r>
              <a:rPr lang="cs-CZ" i="1" dirty="0"/>
              <a:t>)</a:t>
            </a:r>
            <a:r>
              <a:rPr lang="cs-CZ" dirty="0"/>
              <a:t> </a:t>
            </a:r>
            <a:r>
              <a:rPr lang="en-US" dirty="0"/>
              <a:t> is a set of relationships between them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65079"/>
            <a:ext cx="10738503" cy="55091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dirty="0"/>
              <a:t>The structure of the system </a:t>
            </a:r>
            <a:r>
              <a:rPr lang="en-US" sz="3200" dirty="0"/>
              <a:t>is a set of system elements and a set of relationships between them</a:t>
            </a:r>
            <a:r>
              <a:rPr lang="cs-CZ" sz="3200" dirty="0" smtClean="0"/>
              <a:t>. </a:t>
            </a:r>
            <a:endParaRPr lang="cs-CZ" sz="3200" dirty="0" smtClean="0"/>
          </a:p>
          <a:p>
            <a:pPr marL="0" indent="0" algn="just">
              <a:buNone/>
            </a:pPr>
            <a:endParaRPr lang="cs-CZ" sz="3200" dirty="0"/>
          </a:p>
          <a:p>
            <a:pPr marL="0" indent="0" algn="just">
              <a:buNone/>
            </a:pPr>
            <a:r>
              <a:rPr lang="en-US" dirty="0"/>
              <a:t>Thus, the </a:t>
            </a:r>
            <a:r>
              <a:rPr lang="en-US" b="1" dirty="0"/>
              <a:t>task</a:t>
            </a:r>
            <a:r>
              <a:rPr lang="en-US" dirty="0"/>
              <a:t> of logistics is </a:t>
            </a:r>
            <a:r>
              <a:rPr lang="cs-CZ" dirty="0" smtClean="0"/>
              <a:t>: </a:t>
            </a:r>
            <a:endParaRPr lang="cs-CZ" dirty="0" smtClean="0"/>
          </a:p>
          <a:p>
            <a:pPr lvl="1" algn="just"/>
            <a:r>
              <a:rPr lang="en-US" sz="2800" dirty="0" smtClean="0"/>
              <a:t>to collect</a:t>
            </a:r>
            <a:r>
              <a:rPr lang="cs-CZ" sz="2800" dirty="0" smtClean="0"/>
              <a:t>,</a:t>
            </a:r>
          </a:p>
          <a:p>
            <a:pPr lvl="1" algn="just"/>
            <a:r>
              <a:rPr lang="en-US" sz="2800" dirty="0" smtClean="0"/>
              <a:t>process </a:t>
            </a:r>
            <a:r>
              <a:rPr lang="en-US" sz="2800" dirty="0"/>
              <a:t>the information flow from the sales market, </a:t>
            </a:r>
            <a:endParaRPr lang="cs-CZ" sz="2800" dirty="0" smtClean="0"/>
          </a:p>
          <a:p>
            <a:pPr lvl="1" algn="just"/>
            <a:r>
              <a:rPr lang="en-US" sz="2800" dirty="0" smtClean="0"/>
              <a:t>transform </a:t>
            </a:r>
            <a:r>
              <a:rPr lang="en-US" sz="2800" dirty="0"/>
              <a:t>the information content into the purchasing market side and integrate it with the flow of material objects (raw materials, semi-finished products and final </a:t>
            </a:r>
            <a:r>
              <a:rPr lang="en-US" sz="2800" dirty="0" smtClean="0"/>
              <a:t>products)</a:t>
            </a:r>
            <a:r>
              <a:rPr lang="cs-CZ" sz="2800" dirty="0" smtClean="0"/>
              <a:t>,</a:t>
            </a:r>
          </a:p>
          <a:p>
            <a:pPr lvl="1" algn="just"/>
            <a:r>
              <a:rPr lang="en-US" sz="2800" dirty="0" smtClean="0"/>
              <a:t>and </a:t>
            </a:r>
            <a:r>
              <a:rPr lang="en-US" sz="2800" dirty="0"/>
              <a:t>optimize these integrated </a:t>
            </a:r>
            <a:r>
              <a:rPr lang="en-US" sz="2800" dirty="0" smtClean="0"/>
              <a:t>flows</a:t>
            </a:r>
            <a:r>
              <a:rPr lang="cs-CZ" sz="2800" smtClean="0"/>
              <a:t>.</a:t>
            </a:r>
            <a:endParaRPr lang="cs-CZ" sz="2800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313</Words>
  <Application>Microsoft Office PowerPoint</Application>
  <PresentationFormat>Vlastní</PresentationFormat>
  <Paragraphs>37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Office</vt:lpstr>
      <vt:lpstr>Supply systems management: 1. Integrated material and information flows of the supply systems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80</cp:revision>
  <dcterms:created xsi:type="dcterms:W3CDTF">2017-05-10T10:51:34Z</dcterms:created>
  <dcterms:modified xsi:type="dcterms:W3CDTF">2018-03-20T13:50:31Z</dcterms:modified>
</cp:coreProperties>
</file>