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en-US" sz="3600" dirty="0"/>
              <a:t>Methodology of pedagogical research and evaluation: 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9.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Methodological Concept for Effectively Supporting Key Competencies Using the Foreign Language ATCZ62 - CLIL as a Learning Strategy at the College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cs-CZ" sz="11000" b="1" dirty="0" err="1"/>
              <a:t>Variables</a:t>
            </a:r>
            <a:endParaRPr lang="cs-CZ" sz="1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7000" dirty="0"/>
              <a:t>A variable means an element of exploration that acquires different values, changes (age, knowledge, intelligence) - it can be phenomenon, property, condition, factor</a:t>
            </a:r>
            <a:r>
              <a:rPr lang="en-US" sz="7000" dirty="0" smtClean="0"/>
              <a:t>.</a:t>
            </a:r>
            <a:endParaRPr lang="cs-CZ" sz="70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400" dirty="0"/>
              <a:t>Two groups: 1. measurable (quantitative) a</a:t>
            </a:r>
            <a:br>
              <a:rPr lang="en-US" sz="5400" dirty="0"/>
            </a:br>
            <a:r>
              <a:rPr lang="cs-CZ" sz="5400" dirty="0" smtClean="0"/>
              <a:t>                       </a:t>
            </a:r>
            <a:r>
              <a:rPr lang="en-US" sz="5400" dirty="0" smtClean="0"/>
              <a:t>2nd </a:t>
            </a:r>
            <a:r>
              <a:rPr lang="en-US" sz="5400" dirty="0"/>
              <a:t>category / spec. </a:t>
            </a:r>
            <a:r>
              <a:rPr lang="en-US" sz="5400" dirty="0" err="1"/>
              <a:t>Dichotomic</a:t>
            </a:r>
            <a:r>
              <a:rPr lang="en-US" sz="5400" dirty="0"/>
              <a:t> - gender: </a:t>
            </a:r>
            <a:r>
              <a:rPr lang="en-US" sz="5400" dirty="0" smtClean="0"/>
              <a:t>female-male</a:t>
            </a:r>
            <a:endParaRPr lang="cs-CZ" sz="5400" dirty="0" smtClean="0"/>
          </a:p>
          <a:p>
            <a:pPr marL="0" indent="0">
              <a:buNone/>
            </a:pPr>
            <a:endParaRPr lang="cs-CZ" sz="5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5500" dirty="0"/>
              <a:t>More than one variable is in the research</a:t>
            </a:r>
            <a:r>
              <a:rPr lang="en-US" sz="5500" dirty="0"/>
              <a:t>.</a:t>
            </a:r>
            <a:endParaRPr lang="cs-CZ" sz="5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500" dirty="0"/>
              <a:t>For </a:t>
            </a:r>
            <a:r>
              <a:rPr lang="en-US" sz="5500" dirty="0"/>
              <a:t>a variable to be examined, it must be operationally defined.</a:t>
            </a:r>
            <a:endParaRPr lang="cs-CZ" sz="5500" dirty="0"/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variable that causes </a:t>
            </a:r>
            <a:r>
              <a:rPr lang="en-US" dirty="0" smtClean="0"/>
              <a:t>change</a:t>
            </a:r>
            <a:r>
              <a:rPr lang="cs-CZ" dirty="0" smtClean="0"/>
              <a:t>                   </a:t>
            </a:r>
            <a:r>
              <a:rPr lang="en-US" dirty="0" smtClean="0"/>
              <a:t> </a:t>
            </a:r>
            <a:r>
              <a:rPr lang="en-US" dirty="0"/>
              <a:t>independently variable</a:t>
            </a:r>
            <a:r>
              <a:rPr lang="en-US" dirty="0" smtClean="0"/>
              <a:t>,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variable whose values have changed by the dependent variable dependent variable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dependent variable varies depending on the independent variable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a variable to be examined, it must be operationally defined</a:t>
            </a:r>
            <a:br>
              <a:rPr lang="en-US" dirty="0"/>
            </a:br>
            <a:r>
              <a:rPr lang="en-US" dirty="0"/>
              <a:t>(When the variable is a foreign language ability, the researcher can, for example, define it as a pupil's score in </a:t>
            </a:r>
            <a:r>
              <a:rPr lang="en-US" dirty="0" err="1"/>
              <a:t>Malíková's</a:t>
            </a:r>
            <a:r>
              <a:rPr lang="en-US" dirty="0"/>
              <a:t> Foreign Language Test).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Šipka doprava 1"/>
          <p:cNvSpPr/>
          <p:nvPr/>
        </p:nvSpPr>
        <p:spPr>
          <a:xfrm>
            <a:off x="5602308" y="10340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0340571" y="1391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Quantitative-oriented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Observation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Scaling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Questionnaire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text</a:t>
            </a:r>
            <a:r>
              <a:rPr lang="cs-CZ" dirty="0" smtClean="0"/>
              <a:t>.</a:t>
            </a:r>
          </a:p>
          <a:p>
            <a:r>
              <a:rPr lang="cs-CZ" dirty="0" smtClean="0"/>
              <a:t>Experiment</a:t>
            </a:r>
            <a:r>
              <a:rPr lang="cs-CZ" dirty="0"/>
              <a:t>.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61049" y="396815"/>
            <a:ext cx="108347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/>
              <a:t>OBSERVATION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i="1" dirty="0" err="1"/>
              <a:t>Means</a:t>
            </a:r>
            <a:r>
              <a:rPr lang="cs-CZ" sz="3200" i="1" dirty="0"/>
              <a:t> </a:t>
            </a:r>
            <a:r>
              <a:rPr lang="cs-CZ" sz="3200" i="1" dirty="0" err="1"/>
              <a:t>tracking</a:t>
            </a:r>
            <a:r>
              <a:rPr lang="cs-CZ" sz="3200" i="1" dirty="0"/>
              <a:t> </a:t>
            </a:r>
            <a:r>
              <a:rPr lang="cs-CZ" sz="3200" i="1" dirty="0" err="1"/>
              <a:t>people's</a:t>
            </a:r>
            <a:r>
              <a:rPr lang="cs-CZ" sz="3200" i="1" dirty="0"/>
              <a:t> </a:t>
            </a:r>
            <a:r>
              <a:rPr lang="cs-CZ" sz="3200" i="1" dirty="0" err="1"/>
              <a:t>activities</a:t>
            </a:r>
            <a:r>
              <a:rPr lang="cs-CZ" sz="3200" i="1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Structured observation - the observer knows what and how he will observe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Observed </a:t>
            </a:r>
            <a:r>
              <a:rPr lang="en-US" sz="3200" dirty="0"/>
              <a:t>phenomena - category of </a:t>
            </a:r>
            <a:r>
              <a:rPr lang="en-US" sz="3200" i="1" dirty="0"/>
              <a:t>cognitive</a:t>
            </a:r>
            <a:r>
              <a:rPr lang="en-US" sz="3200" dirty="0"/>
              <a:t> character (explanation of curriculum,)</a:t>
            </a:r>
            <a:br>
              <a:rPr lang="en-US" sz="3200" dirty="0"/>
            </a:br>
            <a:r>
              <a:rPr lang="en-US" sz="3200" dirty="0"/>
              <a:t>                               - categories of </a:t>
            </a:r>
            <a:r>
              <a:rPr lang="en-US" sz="3200" i="1" dirty="0"/>
              <a:t>affective</a:t>
            </a:r>
            <a:r>
              <a:rPr lang="en-US" sz="3200" dirty="0"/>
              <a:t> character (attitudes, interests, feelings),</a:t>
            </a:r>
            <a:br>
              <a:rPr lang="en-US" sz="3200" dirty="0"/>
            </a:br>
            <a:r>
              <a:rPr lang="en-US" sz="3200" dirty="0"/>
              <a:t>                               - category of </a:t>
            </a:r>
            <a:r>
              <a:rPr lang="en-US" sz="3200" i="1" dirty="0"/>
              <a:t>psychomoto</a:t>
            </a:r>
            <a:r>
              <a:rPr lang="en-US" sz="3200" dirty="0"/>
              <a:t>r character.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728" y="526212"/>
            <a:ext cx="10724072" cy="5891842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4800" b="1" dirty="0" err="1" smtClean="0"/>
              <a:t>Scraping</a:t>
            </a:r>
            <a:endParaRPr lang="cs-CZ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err="1"/>
              <a:t>Different</a:t>
            </a:r>
            <a:r>
              <a:rPr lang="cs-CZ" sz="2000" dirty="0"/>
              <a:t> </a:t>
            </a:r>
            <a:r>
              <a:rPr lang="cs-CZ" sz="2000" dirty="0" err="1"/>
              <a:t>sorting</a:t>
            </a:r>
            <a:r>
              <a:rPr lang="cs-CZ" sz="2000" dirty="0" smtClean="0"/>
              <a:t>: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T</a:t>
            </a:r>
            <a:r>
              <a:rPr lang="en-US" sz="2000" b="1" dirty="0" smtClean="0"/>
              <a:t>he </a:t>
            </a:r>
            <a:r>
              <a:rPr lang="en-US" sz="2000" b="1" dirty="0"/>
              <a:t>assessment scale </a:t>
            </a:r>
            <a:r>
              <a:rPr lang="en-US" sz="2000" dirty="0"/>
              <a:t>is a tool that allows us to determine the characteristics of the phenomenon or its intensity, we assess: - other people, phenomena, </a:t>
            </a:r>
            <a:r>
              <a:rPr lang="en-US" sz="2000" dirty="0" smtClean="0"/>
              <a:t>ourselves.</a:t>
            </a:r>
            <a:endParaRPr lang="cs-CZ" sz="2000" dirty="0" smtClean="0"/>
          </a:p>
          <a:p>
            <a:pPr marL="457200" indent="-457200">
              <a:buAutoNum type="alphaLcParenR"/>
            </a:pPr>
            <a:r>
              <a:rPr lang="cs-CZ" sz="2000" b="1" dirty="0" smtClean="0"/>
              <a:t>B</a:t>
            </a:r>
            <a:r>
              <a:rPr lang="en-US" sz="2000" b="1" dirty="0" err="1" smtClean="0"/>
              <a:t>ipolar</a:t>
            </a:r>
            <a:r>
              <a:rPr lang="en-US" sz="2000" b="1" dirty="0" smtClean="0"/>
              <a:t> </a:t>
            </a:r>
            <a:r>
              <a:rPr lang="en-US" sz="2000" b="1" dirty="0"/>
              <a:t>scales </a:t>
            </a:r>
            <a:r>
              <a:rPr lang="en-US" sz="2000" dirty="0"/>
              <a:t>= create opposing properties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marL="457200" indent="-457200">
              <a:buAutoNum type="alphaLcParenR"/>
            </a:pPr>
            <a:r>
              <a:rPr lang="en-US" sz="2000" b="1" dirty="0" smtClean="0"/>
              <a:t>Likert's </a:t>
            </a:r>
            <a:r>
              <a:rPr lang="en-US" sz="2000" b="1" dirty="0"/>
              <a:t>scales </a:t>
            </a:r>
            <a:r>
              <a:rPr lang="en-US" sz="2000" dirty="0"/>
              <a:t>= used to measure people's attitudes and opinions.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/>
              <a:t>The basic criterion is how they are administered</a:t>
            </a:r>
            <a:r>
              <a:rPr lang="en-US" sz="2000" dirty="0" smtClean="0"/>
              <a:t>):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numerical </a:t>
            </a:r>
            <a:r>
              <a:rPr lang="en-US" sz="2000" dirty="0"/>
              <a:t>assessment scales</a:t>
            </a:r>
            <a:r>
              <a:rPr lang="en-US" sz="2000" dirty="0" smtClean="0"/>
              <a:t>,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graphic,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standard,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cumulative,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discretionary </a:t>
            </a:r>
            <a:r>
              <a:rPr lang="en-US" sz="2000" dirty="0"/>
              <a:t>scales with forced choice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According to F. N. </a:t>
            </a:r>
            <a:r>
              <a:rPr lang="en-US" sz="2000" dirty="0" err="1"/>
              <a:t>Kerlinger</a:t>
            </a:r>
            <a:r>
              <a:rPr lang="en-US" sz="2000" dirty="0"/>
              <a:t> - attitudinal scales: </a:t>
            </a:r>
            <a:r>
              <a:rPr lang="cs-CZ" sz="2000" dirty="0" smtClean="0"/>
              <a:t>- </a:t>
            </a:r>
            <a:r>
              <a:rPr lang="en-US" sz="2000" dirty="0" smtClean="0"/>
              <a:t>1</a:t>
            </a:r>
            <a:r>
              <a:rPr lang="en-US" sz="2000" b="1" dirty="0" smtClean="0"/>
              <a:t>.</a:t>
            </a:r>
            <a:r>
              <a:rPr lang="cs-CZ" sz="2000" b="1" dirty="0" smtClean="0"/>
              <a:t>  </a:t>
            </a:r>
            <a:r>
              <a:rPr lang="en-US" sz="2000" b="1" dirty="0" err="1" smtClean="0"/>
              <a:t>su</a:t>
            </a:r>
            <a:r>
              <a:rPr lang="cs-CZ" sz="2000" b="1" dirty="0" err="1" smtClean="0"/>
              <a:t>mative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judg</a:t>
            </a:r>
            <a:r>
              <a:rPr lang="cs-CZ" sz="2000" b="1" dirty="0" err="1" smtClean="0"/>
              <a:t>ing</a:t>
            </a:r>
            <a:r>
              <a:rPr lang="en-US" sz="2000" b="1" dirty="0" smtClean="0"/>
              <a:t> </a:t>
            </a:r>
            <a:r>
              <a:rPr lang="en-US" sz="2000" dirty="0"/>
              <a:t>= Likert type scale (the circuit maps a certain basic position of the 3-step-5 degrees: I agree, I can not express my opinion, disagree)</a:t>
            </a:r>
            <a:br>
              <a:rPr lang="en-US" sz="2000" dirty="0"/>
            </a:br>
            <a:r>
              <a:rPr lang="cs-CZ" sz="2000" dirty="0" smtClean="0"/>
              <a:t>                                                                                     </a:t>
            </a:r>
            <a:r>
              <a:rPr lang="en-US" sz="2000" dirty="0" smtClean="0"/>
              <a:t>- </a:t>
            </a:r>
            <a:r>
              <a:rPr lang="en-US" sz="2000" dirty="0"/>
              <a:t>2</a:t>
            </a:r>
            <a:r>
              <a:rPr lang="en-US" sz="2000" b="1" dirty="0" smtClean="0"/>
              <a:t>.</a:t>
            </a:r>
            <a:r>
              <a:rPr lang="cs-CZ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scale of apparently equal intervals </a:t>
            </a:r>
            <a:r>
              <a:rPr lang="en-US" sz="2000" dirty="0"/>
              <a:t>= </a:t>
            </a:r>
            <a:r>
              <a:rPr lang="en-US" sz="2000" dirty="0" err="1"/>
              <a:t>Thurstone</a:t>
            </a:r>
            <a:r>
              <a:rPr lang="en-US" sz="2000" dirty="0"/>
              <a:t> ranges of apparently the same intervals</a:t>
            </a:r>
            <a:br>
              <a:rPr lang="en-US" sz="2000" dirty="0"/>
            </a:br>
            <a:r>
              <a:rPr lang="cs-CZ" sz="2000" dirty="0" smtClean="0"/>
              <a:t>                                                                                     - </a:t>
            </a:r>
            <a:r>
              <a:rPr lang="en-US" sz="2000" dirty="0" smtClean="0"/>
              <a:t>3</a:t>
            </a:r>
            <a:r>
              <a:rPr lang="cs-CZ" sz="2000" dirty="0" smtClean="0"/>
              <a:t>. </a:t>
            </a:r>
            <a:r>
              <a:rPr lang="en-US" sz="2000" dirty="0" smtClean="0"/>
              <a:t> </a:t>
            </a:r>
            <a:r>
              <a:rPr lang="en-US" sz="2000" b="1" dirty="0"/>
              <a:t>cumulative scale </a:t>
            </a:r>
            <a:r>
              <a:rPr lang="en-US" sz="2000" dirty="0"/>
              <a:t>= </a:t>
            </a:r>
            <a:r>
              <a:rPr lang="en-US" sz="2000" dirty="0" err="1"/>
              <a:t>Guttman</a:t>
            </a:r>
            <a:r>
              <a:rPr lang="en-US" sz="2000" dirty="0"/>
              <a:t> scale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/>
              <a:t>QUESTIONNAIRE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Data </a:t>
            </a:r>
            <a:r>
              <a:rPr lang="cs-CZ" sz="2000" dirty="0" err="1"/>
              <a:t>collection</a:t>
            </a:r>
            <a:r>
              <a:rPr lang="cs-CZ" sz="2000" dirty="0"/>
              <a:t> - </a:t>
            </a:r>
            <a:r>
              <a:rPr lang="cs-CZ" sz="2000" dirty="0" err="1"/>
              <a:t>bulk</a:t>
            </a:r>
            <a:r>
              <a:rPr lang="cs-CZ" sz="2000" dirty="0"/>
              <a:t> </a:t>
            </a:r>
            <a:r>
              <a:rPr lang="cs-CZ" sz="2000" dirty="0" err="1"/>
              <a:t>retrieval</a:t>
            </a:r>
            <a:r>
              <a:rPr lang="cs-CZ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Basic Terminology - respondent = person who completes the questionnaire</a:t>
            </a:r>
            <a:br>
              <a:rPr lang="fr-FR" sz="2000" dirty="0"/>
            </a:br>
            <a:r>
              <a:rPr lang="fr-FR" sz="2000" dirty="0"/>
              <a:t>                                  - questions = questionnaire elements</a:t>
            </a:r>
            <a:br>
              <a:rPr lang="fr-FR" sz="2000" dirty="0"/>
            </a:br>
            <a:r>
              <a:rPr lang="fr-FR" sz="2000" dirty="0"/>
              <a:t>                                  - items</a:t>
            </a:r>
            <a:br>
              <a:rPr lang="fr-FR" sz="2000" dirty="0"/>
            </a:br>
            <a:r>
              <a:rPr lang="fr-FR" sz="2000" dirty="0"/>
              <a:t>                                </a:t>
            </a:r>
            <a:r>
              <a:rPr lang="cs-CZ" sz="2000" dirty="0" smtClean="0"/>
              <a:t>  </a:t>
            </a:r>
            <a:r>
              <a:rPr lang="fr-FR" sz="2000" dirty="0" smtClean="0"/>
              <a:t>- </a:t>
            </a:r>
            <a:r>
              <a:rPr lang="fr-FR" sz="2000" dirty="0"/>
              <a:t>administration = </a:t>
            </a:r>
            <a:r>
              <a:rPr lang="fr-FR" sz="2000" dirty="0" smtClean="0"/>
              <a:t>questionnaire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Types of questions: closed, open, semi-closed</a:t>
            </a:r>
            <a:r>
              <a:rPr lang="en-US" sz="2000" dirty="0" smtClean="0"/>
              <a:t>,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Q</a:t>
            </a:r>
            <a:r>
              <a:rPr lang="en-US" sz="2000" dirty="0" err="1" smtClean="0"/>
              <a:t>uestionnaire</a:t>
            </a:r>
            <a:r>
              <a:rPr lang="en-US" sz="2000" dirty="0" smtClean="0"/>
              <a:t> </a:t>
            </a:r>
            <a:r>
              <a:rPr lang="en-US" sz="2000" dirty="0"/>
              <a:t>reliability - is higher when it contains multiple questions that ask for the same information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Types </a:t>
            </a:r>
            <a:r>
              <a:rPr lang="en-US" sz="2000" dirty="0"/>
              <a:t>of questionnaire survey: standardized, quasi-standardized, non-standardized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/>
              <a:t>P</a:t>
            </a:r>
            <a:r>
              <a:rPr lang="en-US" sz="2000" b="1" dirty="0" err="1" smtClean="0"/>
              <a:t>arametric</a:t>
            </a:r>
            <a:r>
              <a:rPr lang="en-US" sz="2000" b="1" dirty="0" smtClean="0"/>
              <a:t> </a:t>
            </a:r>
            <a:r>
              <a:rPr lang="en-US" sz="2000" dirty="0"/>
              <a:t>questions (variants of responses form a continuum from one pole to another</a:t>
            </a:r>
            <a:r>
              <a:rPr lang="en-US" sz="2000" dirty="0" smtClean="0"/>
              <a:t>).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Non-parametric</a:t>
            </a:r>
            <a:r>
              <a:rPr lang="en-US" sz="2000" dirty="0" smtClean="0"/>
              <a:t> </a:t>
            </a:r>
            <a:r>
              <a:rPr lang="en-US" sz="2000" dirty="0"/>
              <a:t>questions (sorting certain categories of statements of the same level) (can not be statistically processed</a:t>
            </a:r>
            <a:r>
              <a:rPr lang="en-US" sz="2000" dirty="0" smtClean="0"/>
              <a:t>).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en-US" sz="2000" dirty="0" smtClean="0"/>
              <a:t>a </a:t>
            </a:r>
            <a:r>
              <a:rPr lang="en-US" sz="2000" dirty="0"/>
              <a:t>special place: </a:t>
            </a:r>
            <a:r>
              <a:rPr lang="en-US" sz="2000" b="1" dirty="0"/>
              <a:t>control questions </a:t>
            </a:r>
            <a:r>
              <a:rPr lang="en-US" sz="2000" dirty="0"/>
              <a:t>(2 types: 1. doubling the question of another; 2. queries by which we determine the credibility of the client-Eysenck personality questionnaire)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905774" y="569343"/>
            <a:ext cx="104480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i="1" dirty="0"/>
              <a:t>Strength lies in the ability to manipulate variables</a:t>
            </a:r>
            <a:r>
              <a:rPr lang="en-US" sz="3200" i="1" dirty="0" smtClean="0"/>
              <a:t>.</a:t>
            </a:r>
            <a:endParaRPr lang="cs-CZ" sz="3200" i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/>
              <a:t>terminology:O</a:t>
            </a:r>
            <a:r>
              <a:rPr lang="en-US" sz="3200" dirty="0"/>
              <a:t> Subject - Persons participating in the experiment.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Character</a:t>
            </a:r>
            <a:r>
              <a:rPr lang="en-US" sz="3200" dirty="0"/>
              <a:t> - defined property.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Random selection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Experimental plan </a:t>
            </a:r>
            <a:r>
              <a:rPr lang="en-US" sz="3200" dirty="0"/>
              <a:t>- layout.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Experimental group </a:t>
            </a:r>
            <a:r>
              <a:rPr lang="en-US" sz="3200" dirty="0"/>
              <a:t>- group of subjects.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Pretest</a:t>
            </a:r>
            <a:r>
              <a:rPr lang="en-US" sz="3200" dirty="0"/>
              <a:t> - entrance test.</a:t>
            </a:r>
            <a:br>
              <a:rPr lang="en-US" sz="3200" dirty="0"/>
            </a:br>
            <a:r>
              <a:rPr lang="en-US" sz="3200" dirty="0"/>
              <a:t>O </a:t>
            </a:r>
            <a:r>
              <a:rPr lang="en-US" sz="3200" i="1" dirty="0"/>
              <a:t>Posttest</a:t>
            </a:r>
            <a:r>
              <a:rPr lang="en-US" sz="3200" dirty="0"/>
              <a:t> - final test.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1095555" y="672860"/>
            <a:ext cx="109814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EXPERIMENTAL METHOD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Laboratory experiment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Simulation </a:t>
            </a:r>
            <a:r>
              <a:rPr lang="en-US" sz="2800" dirty="0"/>
              <a:t>experiment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Natural </a:t>
            </a:r>
            <a:r>
              <a:rPr lang="en-US" sz="2800" dirty="0"/>
              <a:t>= field experiment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Forming </a:t>
            </a:r>
            <a:r>
              <a:rPr lang="en-US" sz="2800" dirty="0"/>
              <a:t>experiment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algn="ctr"/>
            <a:r>
              <a:rPr lang="cs-CZ" sz="4400" b="1" dirty="0"/>
              <a:t>Q-CLASSIFICATION </a:t>
            </a:r>
            <a:r>
              <a:rPr lang="cs-CZ" sz="4400" b="1" dirty="0" smtClean="0"/>
              <a:t>METHOD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The basis is W. </a:t>
            </a:r>
            <a:r>
              <a:rPr lang="en-US" sz="3200" dirty="0" err="1"/>
              <a:t>Stephson's</a:t>
            </a:r>
            <a:r>
              <a:rPr lang="en-US" sz="3200" dirty="0"/>
              <a:t> methodology - to find out the correlation between responses or responses of different people to these Q-types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Gaussian </a:t>
            </a:r>
            <a:r>
              <a:rPr lang="en-US" sz="3200" dirty="0"/>
              <a:t>curve - The number of cards is limited to the requirements of statistical convenience.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384</Words>
  <Application>Microsoft Office PowerPoint</Application>
  <PresentationFormat>Vlastní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Methodology of pedagogical research and evaluation: : 9. Quantitative analysis</vt:lpstr>
      <vt:lpstr>Prezentace aplikace PowerPoint</vt:lpstr>
      <vt:lpstr>Prezentace aplikace PowerPoint</vt:lpstr>
      <vt:lpstr>Quantitative-oriented research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Marková Jana</cp:lastModifiedBy>
  <cp:revision>115</cp:revision>
  <dcterms:created xsi:type="dcterms:W3CDTF">2017-05-10T10:51:34Z</dcterms:created>
  <dcterms:modified xsi:type="dcterms:W3CDTF">2017-07-25T13:26:54Z</dcterms:modified>
</cp:coreProperties>
</file>