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3" r:id="rId6"/>
    <p:sldId id="264" r:id="rId7"/>
    <p:sldId id="267" r:id="rId8"/>
    <p:sldId id="268"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p:scale>
          <a:sx n="90" d="100"/>
          <a:sy n="90" d="100"/>
        </p:scale>
        <p:origin x="-126" y="-1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25.7.2017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25.7.2017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25.7.2017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25.7.2017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25.7.2017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25.7.2017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25.7.2017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25.7.2017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25.7.2017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25.7.2017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25.7.2017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25.7.2017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en-US" sz="4000" dirty="0"/>
              <a:t>Methodology of pedagogical research and evaluation:</a:t>
            </a:r>
            <a:r>
              <a:rPr lang="cs-CZ" dirty="0" smtClean="0"/>
              <a:t/>
            </a:r>
            <a:br>
              <a:rPr lang="cs-CZ" dirty="0" smtClean="0"/>
            </a:br>
            <a:r>
              <a:rPr lang="cs-CZ" dirty="0"/>
              <a:t> </a:t>
            </a:r>
            <a:r>
              <a:rPr lang="cs-CZ" dirty="0"/>
              <a:t>8. </a:t>
            </a:r>
            <a:r>
              <a:rPr lang="cs-CZ" dirty="0" err="1"/>
              <a:t>Qualitative</a:t>
            </a:r>
            <a:r>
              <a:rPr lang="cs-CZ" dirty="0"/>
              <a:t> </a:t>
            </a:r>
            <a:r>
              <a:rPr lang="cs-CZ" dirty="0" err="1"/>
              <a:t>methods</a:t>
            </a:r>
            <a:endParaRPr lang="cs-CZ" dirty="0"/>
          </a:p>
        </p:txBody>
      </p:sp>
      <p:sp>
        <p:nvSpPr>
          <p:cNvPr id="3" name="Podnadpis 2"/>
          <p:cNvSpPr>
            <a:spLocks noGrp="1"/>
          </p:cNvSpPr>
          <p:nvPr>
            <p:ph type="subTitle" idx="1"/>
          </p:nvPr>
        </p:nvSpPr>
        <p:spPr/>
        <p:txBody>
          <a:bodyPr/>
          <a:lstStyle/>
          <a:p>
            <a:r>
              <a:rPr lang="en-US" dirty="0"/>
              <a:t>Methodological Concept for Effectively Supporting Key Competencies Using the Foreign Language ATCZ62 - CLIL as a Learning Strategy at the College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33245" y="293298"/>
            <a:ext cx="10620555" cy="5883665"/>
          </a:xfrm>
        </p:spPr>
        <p:txBody>
          <a:bodyPr>
            <a:normAutofit fontScale="85000" lnSpcReduction="10000"/>
          </a:bodyPr>
          <a:lstStyle/>
          <a:p>
            <a:pPr marL="0" indent="0" algn="ctr">
              <a:buNone/>
            </a:pPr>
            <a:r>
              <a:rPr lang="cs-CZ" sz="5400" dirty="0" err="1"/>
              <a:t>Qualitatively</a:t>
            </a:r>
            <a:r>
              <a:rPr lang="cs-CZ" sz="5400" dirty="0"/>
              <a:t> </a:t>
            </a:r>
            <a:r>
              <a:rPr lang="cs-CZ" sz="5400" dirty="0" err="1"/>
              <a:t>oriented</a:t>
            </a:r>
            <a:r>
              <a:rPr lang="cs-CZ" sz="5400" dirty="0"/>
              <a:t> </a:t>
            </a:r>
            <a:r>
              <a:rPr lang="cs-CZ" sz="5400" dirty="0" err="1"/>
              <a:t>research</a:t>
            </a:r>
            <a:endParaRPr lang="cs-CZ" sz="5700" b="1" dirty="0">
              <a:latin typeface="Times New Roman" panose="02020603050405020304" pitchFamily="18" charset="0"/>
              <a:cs typeface="Times New Roman" panose="02020603050405020304" pitchFamily="18" charset="0"/>
            </a:endParaRPr>
          </a:p>
          <a:p>
            <a:pPr marL="742950" indent="-742950">
              <a:buAutoNum type="arabicParenR"/>
            </a:pPr>
            <a:r>
              <a:rPr lang="en-US" sz="4400" dirty="0" smtClean="0"/>
              <a:t>Unstructured observation</a:t>
            </a:r>
            <a:endParaRPr lang="cs-CZ" sz="4400" dirty="0" smtClean="0"/>
          </a:p>
          <a:p>
            <a:pPr marL="742950" indent="-742950">
              <a:buAutoNum type="arabicParenR"/>
            </a:pPr>
            <a:r>
              <a:rPr lang="en-US" sz="4400" dirty="0" smtClean="0"/>
              <a:t>Ethnographic interview</a:t>
            </a:r>
            <a:endParaRPr lang="cs-CZ" sz="4400" dirty="0" smtClean="0"/>
          </a:p>
          <a:p>
            <a:pPr marL="742950" indent="-742950">
              <a:buAutoNum type="arabicParenR"/>
            </a:pPr>
            <a:r>
              <a:rPr lang="en-US" sz="4400" dirty="0" smtClean="0"/>
              <a:t>Life </a:t>
            </a:r>
            <a:r>
              <a:rPr lang="en-US" sz="4400" dirty="0"/>
              <a:t>story research - is the writing, analysis, and evaluation of a person's life. </a:t>
            </a:r>
            <a:endParaRPr lang="cs-CZ" sz="4400" dirty="0" smtClean="0"/>
          </a:p>
          <a:p>
            <a:pPr marL="742950" indent="-742950">
              <a:buAutoNum type="arabicParenR"/>
            </a:pPr>
            <a:r>
              <a:rPr lang="en-US" sz="4400" dirty="0" smtClean="0"/>
              <a:t>- main </a:t>
            </a:r>
            <a:r>
              <a:rPr lang="en-US" sz="4400" dirty="0"/>
              <a:t>research tool is the researcher himself,</a:t>
            </a:r>
            <a:br>
              <a:rPr lang="en-US" sz="4400" dirty="0"/>
            </a:br>
            <a:r>
              <a:rPr lang="en-US" sz="4400" dirty="0"/>
              <a:t>- the goal: to understand people and events in their lives,</a:t>
            </a:r>
            <a:br>
              <a:rPr lang="en-US" sz="4400" dirty="0"/>
            </a:br>
            <a:r>
              <a:rPr lang="en-US" sz="4400" dirty="0"/>
              <a:t>- culture is a set of values, attitudes, rules of group behavior</a:t>
            </a:r>
            <a:br>
              <a:rPr lang="en-US" sz="4400" dirty="0"/>
            </a:br>
            <a:r>
              <a:rPr lang="en-US" sz="4400" dirty="0"/>
              <a:t>- </a:t>
            </a:r>
            <a:r>
              <a:rPr lang="cs-CZ" sz="4400" dirty="0" err="1" smtClean="0"/>
              <a:t>main</a:t>
            </a:r>
            <a:r>
              <a:rPr lang="en-US" sz="4400" dirty="0" smtClean="0"/>
              <a:t> </a:t>
            </a:r>
            <a:r>
              <a:rPr lang="en-US" sz="4400" dirty="0"/>
              <a:t>feature is long-term, intensive, detailed.</a:t>
            </a:r>
            <a:endParaRPr lang="cs-CZ" sz="4400"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34474" y="1044884"/>
            <a:ext cx="10738503" cy="5142923"/>
          </a:xfrm>
        </p:spPr>
        <p:txBody>
          <a:bodyPr>
            <a:normAutofit/>
          </a:bodyPr>
          <a:lstStyle/>
          <a:p>
            <a:pPr marL="0" indent="0">
              <a:buNone/>
            </a:pPr>
            <a:endParaRPr lang="cs-CZ" dirty="0"/>
          </a:p>
          <a:p>
            <a:pPr>
              <a:buFont typeface="Wingdings" panose="05000000000000000000" pitchFamily="2" charset="2"/>
              <a:buChar char="ü"/>
            </a:pPr>
            <a:endParaRPr lang="cs-CZ" dirty="0"/>
          </a:p>
          <a:p>
            <a:pPr>
              <a:buFont typeface="Wingdings" panose="05000000000000000000" pitchFamily="2" charset="2"/>
              <a:buChar char="ü"/>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2" name="Obdélník 1"/>
          <p:cNvSpPr/>
          <p:nvPr/>
        </p:nvSpPr>
        <p:spPr>
          <a:xfrm>
            <a:off x="836762" y="487423"/>
            <a:ext cx="11266098" cy="6001643"/>
          </a:xfrm>
          <a:prstGeom prst="rect">
            <a:avLst/>
          </a:prstGeom>
        </p:spPr>
        <p:txBody>
          <a:bodyPr wrap="square">
            <a:spAutoFit/>
          </a:bodyPr>
          <a:lstStyle/>
          <a:p>
            <a:pPr marL="457200" indent="-457200">
              <a:buFont typeface="Wingdings" panose="05000000000000000000" pitchFamily="2" charset="2"/>
              <a:buChar char="§"/>
            </a:pPr>
            <a:r>
              <a:rPr lang="en-US" sz="3200" i="1" dirty="0"/>
              <a:t>Reliability</a:t>
            </a:r>
            <a:r>
              <a:rPr lang="en-US" sz="3200" dirty="0"/>
              <a:t> of qualitative research is the counterpart of strictly structured research = rather specific situations (not typical) are being studied</a:t>
            </a:r>
            <a:r>
              <a:rPr lang="en-US" sz="3200" dirty="0" smtClean="0"/>
              <a:t>.</a:t>
            </a:r>
            <a:endParaRPr lang="cs-CZ" sz="3200" dirty="0" smtClean="0"/>
          </a:p>
          <a:p>
            <a:pPr marL="457200" indent="-457200">
              <a:buFont typeface="Wingdings" panose="05000000000000000000" pitchFamily="2" charset="2"/>
              <a:buChar char="§"/>
            </a:pPr>
            <a:r>
              <a:rPr lang="en-US" sz="3200" i="1" dirty="0" smtClean="0"/>
              <a:t>Validity </a:t>
            </a:r>
            <a:r>
              <a:rPr lang="en-US" sz="3200" dirty="0"/>
              <a:t>ensures long-term research through direct contact</a:t>
            </a:r>
            <a:r>
              <a:rPr lang="en-US" sz="3200" dirty="0" smtClean="0"/>
              <a:t>.</a:t>
            </a:r>
            <a:endParaRPr lang="cs-CZ" sz="3200" dirty="0" smtClean="0"/>
          </a:p>
          <a:p>
            <a:r>
              <a:rPr lang="cs-CZ" sz="3200" dirty="0" smtClean="0"/>
              <a:t>      ALWAYS </a:t>
            </a:r>
            <a:r>
              <a:rPr lang="cs-CZ" sz="3200" dirty="0"/>
              <a:t>= INTENTIONAL </a:t>
            </a:r>
            <a:r>
              <a:rPr lang="cs-CZ" sz="3200" dirty="0" smtClean="0"/>
              <a:t>RESEARCH</a:t>
            </a:r>
          </a:p>
          <a:p>
            <a:pPr marL="285750" indent="-285750">
              <a:buFont typeface="Arial" panose="020B0604020202020204" pitchFamily="34" charset="0"/>
              <a:buChar char="•"/>
            </a:pPr>
            <a:r>
              <a:rPr lang="en-US" sz="3200" dirty="0"/>
              <a:t>Its subset is a </a:t>
            </a:r>
            <a:r>
              <a:rPr lang="en-US" sz="3200" b="1" dirty="0"/>
              <a:t>cumulative selection </a:t>
            </a:r>
            <a:r>
              <a:rPr lang="en-US" sz="3200" dirty="0"/>
              <a:t>= the researcher starts with 1 person or small group and gradually extends the circle of people he / she will work with</a:t>
            </a:r>
            <a:r>
              <a:rPr lang="en-US" sz="3200" dirty="0" smtClean="0"/>
              <a:t>.</a:t>
            </a:r>
            <a:endParaRPr lang="cs-CZ" sz="3200" dirty="0" smtClean="0"/>
          </a:p>
          <a:p>
            <a:pPr marL="285750" indent="-285750">
              <a:buFont typeface="Arial" panose="020B0604020202020204" pitchFamily="34" charset="0"/>
              <a:buChar char="•"/>
            </a:pPr>
            <a:r>
              <a:rPr lang="en-US" sz="3200" dirty="0"/>
              <a:t>The range of selection (sites, persons) is not determined statistically as in quantity but it is controlled by</a:t>
            </a:r>
            <a:r>
              <a:rPr lang="en-US" sz="3200" b="1" dirty="0"/>
              <a:t> saturation </a:t>
            </a:r>
            <a:r>
              <a:rPr lang="en-US" sz="3200" dirty="0"/>
              <a:t>= the researcher selects the selection when he finds that the information is the same and is repeated.</a:t>
            </a:r>
            <a:endParaRPr lang="cs-C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11645"/>
          </a:xfrm>
        </p:spPr>
        <p:txBody>
          <a:bodyPr>
            <a:normAutofit/>
          </a:bodyPr>
          <a:lstStyle/>
          <a:p>
            <a:pPr algn="ctr"/>
            <a:r>
              <a:rPr lang="cs-CZ" dirty="0" err="1"/>
              <a:t>Unstructured</a:t>
            </a:r>
            <a:r>
              <a:rPr lang="cs-CZ" dirty="0"/>
              <a:t> </a:t>
            </a:r>
            <a:r>
              <a:rPr lang="cs-CZ" dirty="0" err="1"/>
              <a:t>observation</a:t>
            </a:r>
            <a:endParaRPr lang="cs-CZ"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638355" y="1076770"/>
            <a:ext cx="11040672" cy="4975574"/>
          </a:xfrm>
        </p:spPr>
        <p:txBody>
          <a:bodyPr>
            <a:normAutofit/>
          </a:bodyPr>
          <a:lstStyle/>
          <a:p>
            <a:pPr marL="0" indent="0">
              <a:buNone/>
            </a:pPr>
            <a:endParaRPr lang="cs-CZ" dirty="0"/>
          </a:p>
          <a:p>
            <a:pPr marL="0" indent="0">
              <a:buNone/>
            </a:pPr>
            <a:r>
              <a:rPr lang="en-US" sz="3600" i="1" dirty="0"/>
              <a:t>Is a flexible system, has several </a:t>
            </a:r>
            <a:r>
              <a:rPr lang="en-US" sz="3600" i="1" dirty="0" smtClean="0"/>
              <a:t>variants:</a:t>
            </a:r>
            <a:endParaRPr lang="cs-CZ" sz="3600" i="1" dirty="0" smtClean="0"/>
          </a:p>
          <a:p>
            <a:pPr>
              <a:buFont typeface="Wingdings" panose="05000000000000000000" pitchFamily="2" charset="2"/>
              <a:buChar char="Ø"/>
            </a:pPr>
            <a:r>
              <a:rPr lang="en-US" sz="3600" dirty="0" smtClean="0"/>
              <a:t>Samples </a:t>
            </a:r>
            <a:r>
              <a:rPr lang="en-US" sz="3600" dirty="0"/>
              <a:t>of events</a:t>
            </a:r>
            <a:r>
              <a:rPr lang="en-US" sz="3600" dirty="0" smtClean="0"/>
              <a:t>,</a:t>
            </a:r>
            <a:endParaRPr lang="cs-CZ" sz="3600" dirty="0" smtClean="0"/>
          </a:p>
          <a:p>
            <a:pPr>
              <a:buFont typeface="Wingdings" panose="05000000000000000000" pitchFamily="2" charset="2"/>
              <a:buChar char="Ø"/>
            </a:pPr>
            <a:r>
              <a:rPr lang="en-US" sz="3600" dirty="0" smtClean="0"/>
              <a:t>Field </a:t>
            </a:r>
            <a:r>
              <a:rPr lang="en-US" sz="3600" dirty="0"/>
              <a:t>notes</a:t>
            </a:r>
            <a:r>
              <a:rPr lang="en-US" sz="3600" dirty="0" smtClean="0"/>
              <a:t>,</a:t>
            </a:r>
            <a:endParaRPr lang="cs-CZ" sz="3600" dirty="0" smtClean="0"/>
          </a:p>
          <a:p>
            <a:pPr>
              <a:buFont typeface="Wingdings" panose="05000000000000000000" pitchFamily="2" charset="2"/>
              <a:buChar char="Ø"/>
            </a:pPr>
            <a:r>
              <a:rPr lang="en-US" sz="3600" dirty="0" smtClean="0"/>
              <a:t>Participatory </a:t>
            </a:r>
            <a:r>
              <a:rPr lang="en-US" sz="3600" dirty="0"/>
              <a:t>observation.</a:t>
            </a:r>
            <a:endParaRPr lang="cs-CZ" sz="3600" i="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273324"/>
            <a:ext cx="11553986" cy="50986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dirty="0" smtClean="0"/>
              <a:t> </a:t>
            </a:r>
            <a:endParaRPr lang="cs-CZ"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6430"/>
            <a:ext cx="10896600" cy="5840533"/>
          </a:xfrm>
        </p:spPr>
        <p:txBody>
          <a:bodyPr>
            <a:normAutofit/>
          </a:bodyPr>
          <a:lstStyle/>
          <a:p>
            <a:pPr marL="0" indent="0">
              <a:buNone/>
            </a:pPr>
            <a:endParaRPr lang="cs-CZ" sz="3600" dirty="0"/>
          </a:p>
          <a:p>
            <a:pPr marL="0" indent="0">
              <a:buNone/>
            </a:pPr>
            <a:endParaRPr lang="cs-CZ" sz="4400" dirty="0"/>
          </a:p>
          <a:p>
            <a:pPr marL="0" indent="0">
              <a:buNone/>
            </a:pPr>
            <a:endParaRPr lang="cs-CZ" sz="40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200" y="1170774"/>
            <a:ext cx="10918556" cy="52011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cs-CZ" dirty="0"/>
          </a:p>
        </p:txBody>
      </p:sp>
      <p:sp>
        <p:nvSpPr>
          <p:cNvPr id="2" name="Obdélník 1"/>
          <p:cNvSpPr/>
          <p:nvPr/>
        </p:nvSpPr>
        <p:spPr>
          <a:xfrm>
            <a:off x="1095555" y="439948"/>
            <a:ext cx="9808234" cy="7848302"/>
          </a:xfrm>
          <a:prstGeom prst="rect">
            <a:avLst/>
          </a:prstGeom>
        </p:spPr>
        <p:txBody>
          <a:bodyPr wrap="square">
            <a:spAutoFit/>
          </a:bodyPr>
          <a:lstStyle/>
          <a:p>
            <a:pPr algn="ctr"/>
            <a:r>
              <a:rPr lang="cs-CZ" sz="4400" dirty="0" err="1"/>
              <a:t>Ethnographic</a:t>
            </a:r>
            <a:r>
              <a:rPr lang="cs-CZ" sz="4400" dirty="0"/>
              <a:t> </a:t>
            </a:r>
            <a:r>
              <a:rPr lang="cs-CZ" sz="4400" dirty="0" smtClean="0"/>
              <a:t>interview</a:t>
            </a:r>
          </a:p>
          <a:p>
            <a:r>
              <a:rPr lang="en-US" sz="3200" i="1" dirty="0"/>
              <a:t>The goal is how people interpret the world around them, what meanings they attribute to important events</a:t>
            </a:r>
            <a:r>
              <a:rPr lang="en-US" sz="3200" i="1" dirty="0" smtClean="0"/>
              <a:t>.</a:t>
            </a:r>
            <a:endParaRPr lang="cs-CZ" sz="3200" i="1" dirty="0" smtClean="0"/>
          </a:p>
          <a:p>
            <a:pPr marL="571500" indent="-571500">
              <a:buFont typeface="Wingdings" panose="05000000000000000000" pitchFamily="2" charset="2"/>
              <a:buChar char="Ø"/>
            </a:pPr>
            <a:r>
              <a:rPr lang="en-US" sz="3600" dirty="0"/>
              <a:t>It is usually unstructured (questions depending on how the interview unfolds</a:t>
            </a:r>
            <a:r>
              <a:rPr lang="en-US" sz="3600" dirty="0" smtClean="0"/>
              <a:t>),</a:t>
            </a:r>
            <a:endParaRPr lang="cs-CZ" sz="3600" dirty="0" smtClean="0"/>
          </a:p>
          <a:p>
            <a:pPr marL="571500" indent="-571500">
              <a:buFont typeface="Wingdings" panose="05000000000000000000" pitchFamily="2" charset="2"/>
              <a:buChar char="Ø"/>
            </a:pPr>
            <a:r>
              <a:rPr lang="en-US" sz="3600" dirty="0" smtClean="0"/>
              <a:t>"</a:t>
            </a:r>
            <a:r>
              <a:rPr lang="en-US" sz="3600" dirty="0"/>
              <a:t>Report" = a pleasant atmosphere between the interviewer and the corresponding</a:t>
            </a:r>
            <a:r>
              <a:rPr lang="en-US" sz="3600" dirty="0" smtClean="0"/>
              <a:t>,</a:t>
            </a:r>
            <a:endParaRPr lang="cs-CZ" sz="3600" dirty="0" smtClean="0"/>
          </a:p>
          <a:p>
            <a:pPr marL="571500" indent="-571500">
              <a:buFont typeface="Wingdings" panose="05000000000000000000" pitchFamily="2" charset="2"/>
              <a:buChar char="Ø"/>
            </a:pPr>
            <a:r>
              <a:rPr lang="en-US" sz="3600" dirty="0" smtClean="0"/>
              <a:t>The </a:t>
            </a:r>
            <a:r>
              <a:rPr lang="en-US" sz="3600" dirty="0"/>
              <a:t>proportionality between the speaker's speech + </a:t>
            </a:r>
            <a:r>
              <a:rPr lang="en-US" sz="3600" dirty="0" err="1"/>
              <a:t>informante</a:t>
            </a:r>
            <a:r>
              <a:rPr lang="en-US" sz="3600" dirty="0" smtClean="0"/>
              <a:t>,</a:t>
            </a:r>
            <a:endParaRPr lang="cs-CZ" sz="3600" dirty="0" smtClean="0"/>
          </a:p>
          <a:p>
            <a:pPr marL="571500" indent="-571500">
              <a:buFont typeface="Wingdings" panose="05000000000000000000" pitchFamily="2" charset="2"/>
              <a:buChar char="Ø"/>
            </a:pPr>
            <a:r>
              <a:rPr lang="en-US" sz="3600" dirty="0" smtClean="0"/>
              <a:t>The </a:t>
            </a:r>
            <a:r>
              <a:rPr lang="en-US" sz="3600" dirty="0"/>
              <a:t>data is verified by a way of reverting the findings (the researcher will return to the informant after a while and verify what he / she wants).</a:t>
            </a:r>
            <a:endParaRPr lang="cs-CZ" sz="3600"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endParaRPr lang="cs-CZ"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9937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50498" y="1572426"/>
            <a:ext cx="10603302" cy="484562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464589" y="1476140"/>
            <a:ext cx="82296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dirty="0"/>
          </a:p>
        </p:txBody>
      </p:sp>
      <p:sp>
        <p:nvSpPr>
          <p:cNvPr id="2" name="Obdélník 1"/>
          <p:cNvSpPr/>
          <p:nvPr/>
        </p:nvSpPr>
        <p:spPr>
          <a:xfrm>
            <a:off x="1242203" y="138023"/>
            <a:ext cx="10023895" cy="4154984"/>
          </a:xfrm>
          <a:prstGeom prst="rect">
            <a:avLst/>
          </a:prstGeom>
        </p:spPr>
        <p:txBody>
          <a:bodyPr wrap="square">
            <a:spAutoFit/>
          </a:bodyPr>
          <a:lstStyle/>
          <a:p>
            <a:pPr algn="ctr"/>
            <a:r>
              <a:rPr lang="cs-CZ" dirty="0"/>
              <a:t>	</a:t>
            </a:r>
            <a:r>
              <a:rPr lang="en-US" sz="4400" dirty="0"/>
              <a:t>Life story research</a:t>
            </a:r>
            <a:br>
              <a:rPr lang="en-US" sz="4400" dirty="0"/>
            </a:br>
            <a:r>
              <a:rPr lang="en-US" sz="4400" dirty="0"/>
              <a:t/>
            </a:r>
            <a:br>
              <a:rPr lang="en-US" sz="4400" dirty="0"/>
            </a:br>
            <a:r>
              <a:rPr lang="en-US" sz="4400" dirty="0"/>
              <a:t/>
            </a:r>
            <a:br>
              <a:rPr lang="en-US" sz="4400" dirty="0"/>
            </a:br>
            <a:r>
              <a:rPr lang="en-US" sz="4400" dirty="0"/>
              <a:t/>
            </a:r>
            <a:br>
              <a:rPr lang="en-US" sz="4400" dirty="0"/>
            </a:br>
            <a:r>
              <a:rPr lang="en-US" sz="4400" dirty="0"/>
              <a:t/>
            </a:r>
            <a:br>
              <a:rPr lang="en-US" sz="4400" dirty="0"/>
            </a:br>
            <a:r>
              <a:rPr lang="cs-CZ" sz="4400" dirty="0" smtClean="0"/>
              <a:t>         </a:t>
            </a:r>
            <a:r>
              <a:rPr lang="en-US" sz="4400" dirty="0" smtClean="0"/>
              <a:t>Life </a:t>
            </a:r>
            <a:r>
              <a:rPr lang="en-US" sz="4400" dirty="0"/>
              <a:t>Stories of Teachers</a:t>
            </a:r>
            <a:endParaRPr lang="cs-CZ"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9937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50498" y="1572426"/>
            <a:ext cx="10603302" cy="484562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464589" y="1476140"/>
            <a:ext cx="82296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dirty="0"/>
          </a:p>
        </p:txBody>
      </p:sp>
      <p:sp>
        <p:nvSpPr>
          <p:cNvPr id="2" name="Obdélník 1"/>
          <p:cNvSpPr/>
          <p:nvPr/>
        </p:nvSpPr>
        <p:spPr>
          <a:xfrm>
            <a:off x="370936" y="-77639"/>
            <a:ext cx="11576649" cy="954107"/>
          </a:xfrm>
          <a:prstGeom prst="rect">
            <a:avLst/>
          </a:prstGeom>
        </p:spPr>
        <p:txBody>
          <a:bodyPr wrap="square">
            <a:spAutoFit/>
          </a:bodyPr>
          <a:lstStyle/>
          <a:p>
            <a:endParaRPr lang="cs-CZ" sz="2800" dirty="0"/>
          </a:p>
          <a:p>
            <a:pPr marL="457200" indent="-457200">
              <a:buFont typeface="Arial" panose="020B0604020202020204" pitchFamily="34" charset="0"/>
              <a:buChar char="•"/>
            </a:pPr>
            <a:endParaRPr lang="cs-CZ" sz="2800" dirty="0"/>
          </a:p>
        </p:txBody>
      </p:sp>
      <p:sp>
        <p:nvSpPr>
          <p:cNvPr id="9" name="Obdélník 8"/>
          <p:cNvSpPr/>
          <p:nvPr/>
        </p:nvSpPr>
        <p:spPr>
          <a:xfrm>
            <a:off x="750498" y="243157"/>
            <a:ext cx="10809042" cy="4339650"/>
          </a:xfrm>
          <a:prstGeom prst="rect">
            <a:avLst/>
          </a:prstGeom>
        </p:spPr>
        <p:txBody>
          <a:bodyPr wrap="square">
            <a:spAutoFit/>
          </a:bodyPr>
          <a:lstStyle/>
          <a:p>
            <a:pPr algn="ctr"/>
            <a:r>
              <a:rPr lang="cs-CZ" sz="4400" b="1" dirty="0" err="1"/>
              <a:t>Final</a:t>
            </a:r>
            <a:r>
              <a:rPr lang="cs-CZ" sz="4400" b="1" dirty="0"/>
              <a:t> </a:t>
            </a:r>
            <a:r>
              <a:rPr lang="cs-CZ" sz="4400" b="1" dirty="0" err="1" smtClean="0"/>
              <a:t>definition</a:t>
            </a:r>
            <a:endParaRPr lang="cs-CZ" sz="4400" b="1" dirty="0" smtClean="0"/>
          </a:p>
          <a:p>
            <a:r>
              <a:rPr lang="cs-CZ" sz="4000" dirty="0" smtClean="0">
                <a:latin typeface="Times New Roman" panose="02020603050405020304" pitchFamily="18" charset="0"/>
                <a:cs typeface="Times New Roman" panose="02020603050405020304" pitchFamily="18" charset="0"/>
              </a:rPr>
              <a:t>„</a:t>
            </a:r>
            <a:r>
              <a:rPr lang="en-US" sz="3200" dirty="0"/>
              <a:t>Qualitative research is a process of searching for understanding based on different methodological traditions of exploring a given social and human problem.</a:t>
            </a:r>
            <a:br>
              <a:rPr lang="en-US" sz="3200" dirty="0"/>
            </a:br>
            <a:r>
              <a:rPr lang="en-US" sz="3200" dirty="0"/>
              <a:t>The researcher creates a complex, holistic image, analyzes various types of texts, informs about the views of research participants, and carries out exploration under natural conditions. "(</a:t>
            </a:r>
            <a:r>
              <a:rPr lang="en-US" sz="3200" dirty="0" err="1"/>
              <a:t>Creswel</a:t>
            </a:r>
            <a:r>
              <a:rPr lang="en-US" sz="3200" dirty="0"/>
              <a:t>, 1998, p. 12, In: </a:t>
            </a:r>
            <a:r>
              <a:rPr lang="en-US" sz="3200" dirty="0" err="1"/>
              <a:t>Hendl</a:t>
            </a:r>
            <a:r>
              <a:rPr lang="en-US" sz="3200" dirty="0"/>
              <a:t>,</a:t>
            </a:r>
            <a:endParaRPr lang="cs-CZ"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362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50497" y="1250830"/>
            <a:ext cx="10603303" cy="5167223"/>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464589" y="1476140"/>
            <a:ext cx="82296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dirty="0"/>
          </a:p>
        </p:txBody>
      </p:sp>
      <p:sp>
        <p:nvSpPr>
          <p:cNvPr id="2" name="Obdélník 1"/>
          <p:cNvSpPr/>
          <p:nvPr/>
        </p:nvSpPr>
        <p:spPr>
          <a:xfrm>
            <a:off x="370936" y="-77639"/>
            <a:ext cx="11576649" cy="461665"/>
          </a:xfrm>
          <a:prstGeom prst="rect">
            <a:avLst/>
          </a:prstGeom>
        </p:spPr>
        <p:txBody>
          <a:bodyPr wrap="square">
            <a:spAutoFit/>
          </a:bodyPr>
          <a:lstStyle/>
          <a:p>
            <a:endParaRPr lang="cs-CZ" sz="2400" dirty="0"/>
          </a:p>
        </p:txBody>
      </p:sp>
      <p:sp>
        <p:nvSpPr>
          <p:cNvPr id="9" name="Obdélník 8"/>
          <p:cNvSpPr/>
          <p:nvPr/>
        </p:nvSpPr>
        <p:spPr>
          <a:xfrm>
            <a:off x="655609" y="258792"/>
            <a:ext cx="11536392" cy="5201424"/>
          </a:xfrm>
          <a:prstGeom prst="rect">
            <a:avLst/>
          </a:prstGeom>
        </p:spPr>
        <p:txBody>
          <a:bodyPr wrap="square">
            <a:spAutoFit/>
          </a:bodyPr>
          <a:lstStyle/>
          <a:p>
            <a:r>
              <a:rPr lang="en-US" sz="4400" b="1" dirty="0"/>
              <a:t>Method of selection in qualitative </a:t>
            </a:r>
            <a:r>
              <a:rPr lang="en-US" sz="4400" b="1" dirty="0" smtClean="0"/>
              <a:t>research</a:t>
            </a:r>
            <a:endParaRPr lang="cs-CZ" sz="4400" b="1" dirty="0" smtClean="0"/>
          </a:p>
          <a:p>
            <a:r>
              <a:rPr lang="en-US" sz="3600" dirty="0"/>
              <a:t>Selection decisions are carried out at three levels (</a:t>
            </a:r>
            <a:r>
              <a:rPr lang="en-US" sz="3600" dirty="0" err="1"/>
              <a:t>Hendl</a:t>
            </a:r>
            <a:r>
              <a:rPr lang="en-US" sz="3600" dirty="0"/>
              <a:t>, 2005):</a:t>
            </a:r>
            <a:r>
              <a:rPr lang="cs-CZ" sz="3600" dirty="0" smtClean="0">
                <a:latin typeface="Times New Roman" panose="02020603050405020304" pitchFamily="18" charset="0"/>
                <a:cs typeface="Times New Roman" panose="02020603050405020304" pitchFamily="18" charset="0"/>
              </a:rPr>
              <a:t>při </a:t>
            </a:r>
            <a:r>
              <a:rPr lang="cs-CZ" sz="3600" dirty="0" smtClean="0">
                <a:latin typeface="Times New Roman" panose="02020603050405020304" pitchFamily="18" charset="0"/>
                <a:cs typeface="Times New Roman" panose="02020603050405020304" pitchFamily="18" charset="0"/>
              </a:rPr>
              <a:t>sběru </a:t>
            </a:r>
            <a:r>
              <a:rPr lang="cs-CZ" sz="3600" dirty="0">
                <a:latin typeface="Times New Roman" panose="02020603050405020304" pitchFamily="18" charset="0"/>
                <a:cs typeface="Times New Roman" panose="02020603050405020304" pitchFamily="18" charset="0"/>
              </a:rPr>
              <a:t>dat (vybíráme </a:t>
            </a:r>
            <a:r>
              <a:rPr lang="cs-CZ" sz="3600" dirty="0" smtClean="0">
                <a:latin typeface="Times New Roman" panose="02020603050405020304" pitchFamily="18" charset="0"/>
                <a:cs typeface="Times New Roman" panose="02020603050405020304" pitchFamily="18" charset="0"/>
              </a:rPr>
              <a:t>případ</a:t>
            </a:r>
            <a:r>
              <a:rPr lang="cs-CZ" sz="3600" dirty="0">
                <a:latin typeface="Times New Roman" panose="02020603050405020304" pitchFamily="18" charset="0"/>
                <a:cs typeface="Times New Roman" panose="02020603050405020304" pitchFamily="18" charset="0"/>
              </a:rPr>
              <a:t>, skupinu </a:t>
            </a:r>
            <a:r>
              <a:rPr lang="cs-CZ" sz="3600" dirty="0" smtClean="0">
                <a:latin typeface="Times New Roman" panose="02020603050405020304" pitchFamily="18" charset="0"/>
                <a:cs typeface="Times New Roman" panose="02020603050405020304" pitchFamily="18" charset="0"/>
              </a:rPr>
              <a:t>případů),</a:t>
            </a:r>
            <a:endParaRPr lang="cs-CZ" sz="3600" dirty="0">
              <a:latin typeface="Times New Roman" panose="02020603050405020304" pitchFamily="18" charset="0"/>
              <a:cs typeface="Times New Roman" panose="02020603050405020304" pitchFamily="18" charset="0"/>
            </a:endParaRPr>
          </a:p>
          <a:p>
            <a:pPr marL="571500" indent="-571500">
              <a:buFont typeface="Wingdings" panose="05000000000000000000" pitchFamily="2" charset="2"/>
              <a:buChar char="Ø"/>
            </a:pPr>
            <a:r>
              <a:rPr lang="en-US" sz="3600" dirty="0"/>
              <a:t>When interpreting (material selection</a:t>
            </a:r>
            <a:r>
              <a:rPr lang="en-US" sz="3600" dirty="0" smtClean="0"/>
              <a:t>),</a:t>
            </a:r>
            <a:endParaRPr lang="cs-CZ" sz="3600" dirty="0" smtClean="0"/>
          </a:p>
          <a:p>
            <a:pPr marL="571500" indent="-571500">
              <a:buFont typeface="Wingdings" panose="05000000000000000000" pitchFamily="2" charset="2"/>
              <a:buChar char="Ø"/>
            </a:pPr>
            <a:r>
              <a:rPr lang="en-US" sz="3600" dirty="0" smtClean="0"/>
              <a:t>When </a:t>
            </a:r>
            <a:r>
              <a:rPr lang="en-US" sz="3600" dirty="0"/>
              <a:t>displaying the result (material presentation). Qualitative research allows the theory to be formulated on the basis of what people are doing and saying. The researcher looks for and analyzes everything that helps explain the research questions.</a:t>
            </a:r>
            <a:endParaRPr lang="cs-CZ"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14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379</Words>
  <Application>Microsoft Office PowerPoint</Application>
  <PresentationFormat>Vlastní</PresentationFormat>
  <Paragraphs>34</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Methodology of pedagogical research and evaluation:  8. Qualitative methods</vt:lpstr>
      <vt:lpstr>Prezentace aplikace PowerPoint</vt:lpstr>
      <vt:lpstr>Prezentace aplikace PowerPoint</vt:lpstr>
      <vt:lpstr>Unstructured observation</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Marková Jana</cp:lastModifiedBy>
  <cp:revision>114</cp:revision>
  <dcterms:created xsi:type="dcterms:W3CDTF">2017-05-10T10:51:34Z</dcterms:created>
  <dcterms:modified xsi:type="dcterms:W3CDTF">2017-07-25T12:55:56Z</dcterms:modified>
</cp:coreProperties>
</file>