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5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Methodology of pedagogical research and evaluation: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>7. Measurement techniques in pedagogical research, research tools, validity, reliability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Methodological Concept for Effectively Supporting Key Competencies Using the Foreign Language ATCZ62 - CLIL as a Learning Strategy at the College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4400" dirty="0"/>
              <a:t>RESEARCH </a:t>
            </a:r>
            <a:r>
              <a:rPr lang="cs-CZ" sz="4400" dirty="0" smtClean="0"/>
              <a:t>METHODS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dirty="0" smtClean="0"/>
              <a:t>Have </a:t>
            </a:r>
            <a:r>
              <a:rPr lang="en-US" sz="4400" dirty="0"/>
              <a:t>the properties: validity + </a:t>
            </a:r>
            <a:r>
              <a:rPr lang="en-US" sz="4400" dirty="0" smtClean="0"/>
              <a:t>reliability</a:t>
            </a:r>
            <a:endParaRPr lang="cs-CZ" sz="4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4400" dirty="0" smtClean="0"/>
              <a:t>Within </a:t>
            </a:r>
            <a:r>
              <a:rPr lang="en-US" sz="4400" dirty="0"/>
              <a:t>each method, a specific research tool can be created</a:t>
            </a:r>
            <a:endParaRPr lang="cs-CZ" sz="4400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reserarch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 smtClean="0"/>
              <a:t>Types</a:t>
            </a:r>
            <a:r>
              <a:rPr lang="cs-CZ" dirty="0" smtClean="0"/>
              <a:t>: -  </a:t>
            </a:r>
            <a:r>
              <a:rPr lang="cs-CZ" dirty="0" err="1" smtClean="0"/>
              <a:t>content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-  </a:t>
            </a:r>
            <a:r>
              <a:rPr lang="cs-CZ" dirty="0" err="1" smtClean="0"/>
              <a:t>constructive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-  </a:t>
            </a:r>
            <a:r>
              <a:rPr lang="cs-CZ" dirty="0" err="1" smtClean="0"/>
              <a:t>criteria</a:t>
            </a:r>
            <a:r>
              <a:rPr lang="cs-CZ" dirty="0" smtClean="0"/>
              <a:t> (</a:t>
            </a:r>
            <a:r>
              <a:rPr lang="cs-CZ" dirty="0" err="1" smtClean="0"/>
              <a:t>concurrent</a:t>
            </a:r>
            <a:r>
              <a:rPr lang="cs-CZ" dirty="0" smtClean="0"/>
              <a:t> and </a:t>
            </a:r>
            <a:r>
              <a:rPr lang="cs-CZ" dirty="0" err="1" smtClean="0"/>
              <a:t>predictive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-  </a:t>
            </a:r>
            <a:r>
              <a:rPr lang="cs-CZ" dirty="0" err="1" smtClean="0"/>
              <a:t>internal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-  </a:t>
            </a:r>
            <a:r>
              <a:rPr lang="cs-CZ" dirty="0" err="1" smtClean="0"/>
              <a:t>external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1380226" y="379562"/>
            <a:ext cx="106622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Validity</a:t>
            </a:r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Reliability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069675" y="1201389"/>
            <a:ext cx="1079050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/>
              <a:t>Accuracy and reliability of the research tool</a:t>
            </a:r>
            <a:r>
              <a:rPr lang="en-US" sz="3600" dirty="0" smtClean="0"/>
              <a:t>.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smtClean="0"/>
              <a:t>How </a:t>
            </a:r>
            <a:r>
              <a:rPr lang="en-US" sz="3600" dirty="0"/>
              <a:t>to determine the reliability of the research tool?</a:t>
            </a:r>
            <a:br>
              <a:rPr lang="en-US" sz="3600" dirty="0"/>
            </a:br>
            <a:r>
              <a:rPr lang="en-US" sz="3600" dirty="0"/>
              <a:t>                Repeated </a:t>
            </a:r>
            <a:r>
              <a:rPr lang="en-US" sz="3600" dirty="0" smtClean="0"/>
              <a:t>measurements</a:t>
            </a:r>
            <a:endParaRPr lang="cs-CZ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 equivalent </a:t>
            </a:r>
            <a:r>
              <a:rPr lang="en-US" sz="3600" dirty="0"/>
              <a:t>forms of research </a:t>
            </a:r>
            <a:r>
              <a:rPr lang="en-US" sz="3600" dirty="0" smtClean="0"/>
              <a:t>tool</a:t>
            </a:r>
            <a:r>
              <a:rPr lang="cs-CZ" sz="3600" dirty="0" smtClean="0"/>
              <a:t>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 </a:t>
            </a:r>
            <a:r>
              <a:rPr lang="en-US" sz="3600" dirty="0" smtClean="0"/>
              <a:t>internal </a:t>
            </a:r>
            <a:r>
              <a:rPr lang="en-US" sz="3600" dirty="0"/>
              <a:t>consistency</a:t>
            </a:r>
            <a:r>
              <a:rPr lang="en-US" sz="3600" dirty="0" smtClean="0"/>
              <a:t>,</a:t>
            </a:r>
            <a:endParaRPr lang="cs-CZ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 smtClean="0"/>
              <a:t> </a:t>
            </a:r>
            <a:r>
              <a:rPr lang="en-US" sz="3600" dirty="0" smtClean="0"/>
              <a:t>consensus </a:t>
            </a:r>
            <a:r>
              <a:rPr lang="en-US" sz="3600" dirty="0"/>
              <a:t>among judges.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156" y="33643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609600" y="13231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879895" y="474453"/>
            <a:ext cx="1099868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/>
              <a:t>RESEARCH FILE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/>
              <a:t>Are called research entities - the basic set (POPULATION).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/>
              <a:t>Random</a:t>
            </a:r>
            <a:r>
              <a:rPr lang="en-US" sz="2800" dirty="0"/>
              <a:t> selection (draw, random number table</a:t>
            </a:r>
            <a:r>
              <a:rPr lang="en-US" sz="2800" dirty="0" smtClean="0"/>
              <a:t>)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i="1" dirty="0" smtClean="0"/>
              <a:t>Stratified</a:t>
            </a:r>
            <a:r>
              <a:rPr lang="en-US" sz="2800" dirty="0" smtClean="0"/>
              <a:t> </a:t>
            </a:r>
            <a:r>
              <a:rPr lang="en-US" sz="2800" dirty="0"/>
              <a:t>selection is a specific type of random selection - the base file is decomposed according to an essential character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r>
              <a:rPr lang="en-US" sz="2800" dirty="0"/>
              <a:t>As for the number of subgroups, this selection may be</a:t>
            </a:r>
            <a:r>
              <a:rPr lang="en-US" sz="2800" dirty="0" smtClean="0"/>
              <a:t>:</a:t>
            </a:r>
            <a:endParaRPr lang="cs-CZ" sz="2800" dirty="0" smtClean="0"/>
          </a:p>
          <a:p>
            <a:r>
              <a:rPr lang="cs-CZ" sz="2800" dirty="0"/>
              <a:t>a</a:t>
            </a:r>
            <a:r>
              <a:rPr lang="en-US" sz="2800" dirty="0" smtClean="0"/>
              <a:t>. </a:t>
            </a:r>
            <a:r>
              <a:rPr lang="en-US" sz="2800" dirty="0"/>
              <a:t>Proportional (it is used by agencies that identify </a:t>
            </a:r>
            <a:r>
              <a:rPr lang="en-US" sz="2800" dirty="0" err="1"/>
              <a:t>eg</a:t>
            </a:r>
            <a:r>
              <a:rPr lang="en-US" sz="2800" dirty="0"/>
              <a:t> </a:t>
            </a:r>
            <a:r>
              <a:rPr lang="en-US" sz="2800" dirty="0" smtClean="0"/>
              <a:t>citizens‚</a:t>
            </a:r>
            <a:r>
              <a:rPr lang="cs-CZ" sz="2800" dirty="0" smtClean="0"/>
              <a:t> </a:t>
            </a:r>
            <a:r>
              <a:rPr lang="cs-CZ" sz="2800" dirty="0" err="1" smtClean="0"/>
              <a:t>election</a:t>
            </a:r>
            <a:r>
              <a:rPr lang="en-US" sz="2800" dirty="0" smtClean="0"/>
              <a:t> </a:t>
            </a:r>
            <a:r>
              <a:rPr lang="en-US" sz="2800" dirty="0"/>
              <a:t>preferences,</a:t>
            </a:r>
            <a:br>
              <a:rPr lang="en-US" sz="2800" dirty="0"/>
            </a:br>
            <a:r>
              <a:rPr lang="cs-CZ" sz="2800" dirty="0" smtClean="0"/>
              <a:t>b</a:t>
            </a:r>
            <a:r>
              <a:rPr lang="en-US" sz="2800" dirty="0" smtClean="0"/>
              <a:t>. </a:t>
            </a:r>
            <a:r>
              <a:rPr lang="en-US" sz="2800" dirty="0"/>
              <a:t>Even.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332" y="414068"/>
            <a:ext cx="10853468" cy="60039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Range = n</a:t>
            </a:r>
          </a:p>
          <a:p>
            <a:pPr marL="0" indent="0" algn="ctr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n = 112)</a:t>
            </a:r>
          </a:p>
          <a:p>
            <a:pPr marL="0" indent="0" algn="ctr">
              <a:buNone/>
            </a:pP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Required </a:t>
            </a:r>
            <a:r>
              <a:rPr lang="en-US" sz="3600" dirty="0"/>
              <a:t>reliability</a:t>
            </a:r>
            <a:r>
              <a:rPr lang="en-US" sz="3600" dirty="0" smtClean="0"/>
              <a:t>,</a:t>
            </a: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Required </a:t>
            </a:r>
            <a:r>
              <a:rPr lang="en-US" sz="3600" dirty="0"/>
              <a:t>accuracy</a:t>
            </a:r>
            <a:r>
              <a:rPr lang="en-US" sz="3600" dirty="0" smtClean="0"/>
              <a:t>,</a:t>
            </a: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B</a:t>
            </a:r>
            <a:r>
              <a:rPr lang="en-US" sz="3600" dirty="0" err="1" smtClean="0"/>
              <a:t>asic</a:t>
            </a:r>
            <a:r>
              <a:rPr lang="en-US" sz="3600" dirty="0" smtClean="0"/>
              <a:t> </a:t>
            </a:r>
            <a:r>
              <a:rPr lang="en-US" sz="3600" dirty="0"/>
              <a:t>file variability</a:t>
            </a:r>
            <a:r>
              <a:rPr lang="en-US" sz="3600" dirty="0" smtClean="0"/>
              <a:t>.</a:t>
            </a:r>
            <a:r>
              <a:rPr lang="cs-CZ" sz="3600" dirty="0"/>
              <a:t> </a:t>
            </a:r>
            <a:endParaRPr lang="cs-CZ" sz="3600" dirty="0" smtClean="0"/>
          </a:p>
          <a:p>
            <a:pPr marL="0" indent="0">
              <a:buNone/>
            </a:pPr>
            <a:r>
              <a:rPr lang="cs-CZ" sz="3600" b="1" dirty="0" smtClean="0"/>
              <a:t>Big </a:t>
            </a:r>
            <a:r>
              <a:rPr lang="cs-CZ" sz="3600" b="1" dirty="0" err="1"/>
              <a:t>Pitfalls</a:t>
            </a:r>
            <a:r>
              <a:rPr lang="cs-CZ" sz="3600" b="1" dirty="0"/>
              <a:t> </a:t>
            </a:r>
            <a:r>
              <a:rPr lang="cs-CZ" sz="3600" dirty="0"/>
              <a:t>- </a:t>
            </a:r>
            <a:r>
              <a:rPr lang="cs-CZ" sz="3600" dirty="0" err="1"/>
              <a:t>Uncontrollable</a:t>
            </a:r>
            <a:r>
              <a:rPr lang="cs-CZ" sz="3600" dirty="0"/>
              <a:t> </a:t>
            </a:r>
            <a:r>
              <a:rPr lang="cs-CZ" sz="3600" dirty="0" err="1"/>
              <a:t>Variables</a:t>
            </a:r>
            <a:r>
              <a:rPr lang="cs-CZ" sz="3600" dirty="0"/>
              <a:t>.</a:t>
            </a:r>
            <a:endParaRPr lang="cs-CZ" sz="3600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201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Motiv Office</vt:lpstr>
      <vt:lpstr>Methodology of pedagogical research and evaluation: 7. Measurement techniques in pedagogical research, research tools, validity, reliability</vt:lpstr>
      <vt:lpstr>Prezentace aplikace PowerPoint</vt:lpstr>
      <vt:lpstr>Prezentace aplikace PowerPoint</vt:lpstr>
      <vt:lpstr>Reliability 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108</cp:revision>
  <dcterms:created xsi:type="dcterms:W3CDTF">2017-05-10T10:51:34Z</dcterms:created>
  <dcterms:modified xsi:type="dcterms:W3CDTF">2017-07-25T19:08:28Z</dcterms:modified>
</cp:coreProperties>
</file>