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90" d="100"/>
          <a:sy n="90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D7AD4-F562-4B57-A6C6-2A04D18CACCC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7EC7B-3731-427D-89C3-11ED8A75E5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622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25.7.2017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Methodology of pedagogical research and evaluation 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 </a:t>
            </a:r>
            <a:r>
              <a:rPr lang="en-US" b="1" dirty="0"/>
              <a:t>12. Evaluation in a wider, comprehensive sense, self-evaluation.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Methodological Concept for Effectively Supporting Key Competencies Using the Foreign Language ATCZ62 - CLIL as a Learning Strategy at the College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/>
          </a:p>
        </p:txBody>
      </p:sp>
      <p:sp>
        <p:nvSpPr>
          <p:cNvPr id="9" name="Obdélník 8"/>
          <p:cNvSpPr/>
          <p:nvPr/>
        </p:nvSpPr>
        <p:spPr>
          <a:xfrm>
            <a:off x="370936" y="232914"/>
            <a:ext cx="11473133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b="1" dirty="0" err="1"/>
              <a:t>Areas</a:t>
            </a:r>
            <a:r>
              <a:rPr lang="cs-CZ" sz="4400" b="1" dirty="0"/>
              <a:t> </a:t>
            </a:r>
            <a:r>
              <a:rPr lang="cs-CZ" sz="4400" b="1" dirty="0" err="1"/>
              <a:t>of</a:t>
            </a:r>
            <a:r>
              <a:rPr lang="cs-CZ" sz="4400" b="1" dirty="0"/>
              <a:t> </a:t>
            </a:r>
            <a:r>
              <a:rPr lang="cs-CZ" sz="4400" b="1" dirty="0" err="1" smtClean="0"/>
              <a:t>evaluation</a:t>
            </a:r>
            <a:endParaRPr lang="cs-CZ" sz="4400" b="1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/>
              <a:t>Educational </a:t>
            </a:r>
            <a:r>
              <a:rPr lang="en-US" sz="2400" dirty="0"/>
              <a:t>needs </a:t>
            </a:r>
            <a:r>
              <a:rPr lang="en-US" sz="2400" dirty="0"/>
              <a:t>(individuals, groups, institutions, municipalities, countries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Educational </a:t>
            </a:r>
            <a:r>
              <a:rPr lang="en-US" sz="2400" dirty="0"/>
              <a:t>programs (curriculum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Textbooks</a:t>
            </a:r>
            <a:r>
              <a:rPr lang="en-US" sz="2400" dirty="0"/>
              <a:t>, didactic </a:t>
            </a:r>
            <a:r>
              <a:rPr lang="en-US" sz="2400" dirty="0" smtClean="0"/>
              <a:t>texts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Teaching </a:t>
            </a:r>
            <a:r>
              <a:rPr lang="en-US" sz="2400" dirty="0"/>
              <a:t>(learning and teaching) - Course, conditions, school, extra-curricular, teacher's performance evaluation (efficacy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Educational </a:t>
            </a:r>
            <a:r>
              <a:rPr lang="en-US" sz="2400" dirty="0"/>
              <a:t>environment (psychosocial climate, </a:t>
            </a:r>
            <a:r>
              <a:rPr lang="en-US" sz="2400" dirty="0" smtClean="0"/>
              <a:t>..)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Educational </a:t>
            </a:r>
            <a:r>
              <a:rPr lang="en-US" sz="2400" dirty="0"/>
              <a:t>Outcomes (Most Processed Area, Standards - Achieving Goals</a:t>
            </a:r>
            <a:r>
              <a:rPr lang="en-US" sz="2400" dirty="0" smtClean="0"/>
              <a:t>,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       </a:t>
            </a:r>
            <a:r>
              <a:rPr lang="en-US" sz="2400" dirty="0" smtClean="0"/>
              <a:t>International </a:t>
            </a:r>
            <a:r>
              <a:rPr lang="en-US" sz="2400" dirty="0"/>
              <a:t>Comparative Assessment of Educational Outcomes - TIMSS, PISA, etc</a:t>
            </a:r>
            <a:r>
              <a:rPr lang="en-US" sz="2400" dirty="0" smtClean="0"/>
              <a:t>.)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Educational </a:t>
            </a:r>
            <a:r>
              <a:rPr lang="en-US" sz="2400" dirty="0"/>
              <a:t>effects (long-term consequences, less measurable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School</a:t>
            </a:r>
            <a:r>
              <a:rPr lang="en-US" sz="2400" dirty="0"/>
              <a:t>, educational institutions (including universities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Alternative </a:t>
            </a:r>
            <a:r>
              <a:rPr lang="en-US" sz="2400" dirty="0"/>
              <a:t>schools, alternative education (if better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2400" dirty="0" smtClean="0"/>
              <a:t>E</a:t>
            </a:r>
            <a:r>
              <a:rPr lang="en-US" sz="2400" dirty="0" smtClean="0"/>
              <a:t>valuation </a:t>
            </a:r>
            <a:r>
              <a:rPr lang="en-US" sz="2400" dirty="0"/>
              <a:t>based on indicators of the education system (OECD - INES, UNESCO etc. - </a:t>
            </a:r>
            <a:r>
              <a:rPr lang="cs-CZ" sz="2400" dirty="0" smtClean="0"/>
              <a:t>p</a:t>
            </a:r>
            <a:r>
              <a:rPr lang="en-US" sz="2400" dirty="0" err="1" smtClean="0"/>
              <a:t>opulation</a:t>
            </a:r>
            <a:r>
              <a:rPr lang="en-US" sz="2400" dirty="0" smtClean="0"/>
              <a:t> </a:t>
            </a:r>
            <a:r>
              <a:rPr lang="en-US" sz="2400" dirty="0"/>
              <a:t>growth, literacy indicators, student numbers, graduates, teachers, education expenses and their resources, pupil costs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2400" dirty="0" smtClean="0"/>
              <a:t>Evaluation </a:t>
            </a:r>
            <a:r>
              <a:rPr lang="en-US" sz="2400" dirty="0"/>
              <a:t>of pedagogical sciences and research (the most important topics, focusing on the necessary topics, quality, citation analysis, core magazines, the most influential publications, etc.)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11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"</a:t>
            </a:r>
            <a:r>
              <a:rPr lang="en-US" sz="4400" b="1" dirty="0"/>
              <a:t>Evaluation generally means an explanatory analysis of phenomena and activities and the expression of benefit or value resulting therefrom."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Framework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Evaluating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Out-comes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Findland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Helsinki</a:t>
            </a:r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1995)</a:t>
            </a:r>
          </a:p>
          <a:p>
            <a:pPr marL="0" indent="0">
              <a:buNone/>
            </a:pP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845389" y="440758"/>
            <a:ext cx="1079164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3600" dirty="0" err="1"/>
              <a:t>Questions</a:t>
            </a:r>
            <a:r>
              <a:rPr lang="cs-CZ" sz="3600" dirty="0"/>
              <a:t> to </a:t>
            </a:r>
            <a:r>
              <a:rPr lang="cs-CZ" sz="3600" dirty="0" err="1" smtClean="0"/>
              <a:t>Consider</a:t>
            </a:r>
            <a:r>
              <a:rPr lang="cs-CZ" sz="3600" dirty="0" smtClean="0"/>
              <a:t>:</a:t>
            </a:r>
            <a:r>
              <a:rPr lang="en-US" sz="3600" dirty="0"/>
              <a:t>What is the real product of our school system</a:t>
            </a:r>
            <a:r>
              <a:rPr lang="en-US" sz="3600" dirty="0" smtClean="0"/>
              <a:t>?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What </a:t>
            </a:r>
            <a:r>
              <a:rPr lang="en-US" sz="3600" dirty="0"/>
              <a:t>is the quality of their results</a:t>
            </a:r>
            <a:r>
              <a:rPr lang="en-US" sz="3600" dirty="0" smtClean="0"/>
              <a:t>?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How </a:t>
            </a:r>
            <a:r>
              <a:rPr lang="en-US" sz="3600" dirty="0"/>
              <a:t>can the level of educational processes be assessed</a:t>
            </a:r>
            <a:r>
              <a:rPr lang="en-US" sz="3600" dirty="0" smtClean="0"/>
              <a:t>?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Are </a:t>
            </a:r>
            <a:r>
              <a:rPr lang="en-US" sz="3600" dirty="0"/>
              <a:t>educational standards and tests a useful tool for improving quality in education</a:t>
            </a:r>
            <a:r>
              <a:rPr lang="en-US" sz="3600" dirty="0" smtClean="0"/>
              <a:t>?</a:t>
            </a:r>
            <a:endParaRPr lang="cs-CZ" sz="36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dirty="0" smtClean="0"/>
              <a:t>What </a:t>
            </a:r>
            <a:r>
              <a:rPr lang="en-US" sz="3600" dirty="0"/>
              <a:t>is the level of educational results achieved in the Czech Republic in comparison with other advanced countries?</a:t>
            </a:r>
            <a:endParaRPr lang="cs-CZ" sz="3600" dirty="0" smtClean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/>
              <a:t>Clarification that the notion of </a:t>
            </a:r>
            <a:r>
              <a:rPr lang="en-US" sz="3200" i="1" dirty="0"/>
              <a:t>evaluation</a:t>
            </a:r>
            <a:r>
              <a:rPr lang="en-US" sz="3200" dirty="0"/>
              <a:t> can not be identified with the evaluation of learning outcomes only; Has a much wider content.</a:t>
            </a:r>
            <a:endParaRPr lang="cs-C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b="1" dirty="0" err="1"/>
              <a:t>Pedagogical</a:t>
            </a:r>
            <a:r>
              <a:rPr lang="cs-CZ" sz="3200" b="1" dirty="0"/>
              <a:t> </a:t>
            </a:r>
            <a:r>
              <a:rPr lang="cs-CZ" sz="3200" b="1" dirty="0" err="1"/>
              <a:t>evaluation</a:t>
            </a:r>
            <a:r>
              <a:rPr lang="cs-CZ" sz="3200" b="1" dirty="0" smtClean="0"/>
              <a:t>:</a:t>
            </a:r>
          </a:p>
          <a:p>
            <a:pPr marL="0" indent="0">
              <a:buNone/>
            </a:pPr>
            <a:r>
              <a:rPr lang="en-US" i="1" dirty="0"/>
              <a:t>Theoretical Approach</a:t>
            </a:r>
            <a:r>
              <a:rPr lang="en-US" dirty="0"/>
              <a:t>: A Concept according to which all phenomena of educational reality can and must be evaluated in some way.</a:t>
            </a:r>
            <a:br>
              <a:rPr lang="en-US" dirty="0"/>
            </a:br>
            <a:r>
              <a:rPr lang="en-US" i="1" dirty="0"/>
              <a:t>Methodology</a:t>
            </a:r>
            <a:r>
              <a:rPr lang="en-US" dirty="0"/>
              <a:t>: a set of instruments and professional conventions for the application of these instruments for the purpose of implementing the approach.</a:t>
            </a:r>
            <a:br>
              <a:rPr lang="en-US" dirty="0"/>
            </a:br>
            <a:r>
              <a:rPr lang="en-US" i="1" dirty="0"/>
              <a:t>Process</a:t>
            </a:r>
            <a:r>
              <a:rPr lang="en-US" dirty="0"/>
              <a:t>: a set of activities provided by the institutional and organizational research infrastructure.</a:t>
            </a:r>
            <a:br>
              <a:rPr lang="en-US" dirty="0"/>
            </a:br>
            <a:r>
              <a:rPr lang="en-US" dirty="0"/>
              <a:t>It takes place at different levels of </a:t>
            </a:r>
            <a:r>
              <a:rPr lang="en-US" i="1" dirty="0"/>
              <a:t>educational practice</a:t>
            </a:r>
            <a:r>
              <a:rPr lang="en-US" dirty="0"/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10551" y="336430"/>
            <a:ext cx="11430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/>
              <a:t>Subject</a:t>
            </a:r>
            <a:r>
              <a:rPr lang="cs-CZ" sz="4400" b="1" dirty="0"/>
              <a:t> </a:t>
            </a:r>
            <a:r>
              <a:rPr lang="cs-CZ" sz="4400" b="1" dirty="0" err="1"/>
              <a:t>of</a:t>
            </a:r>
            <a:r>
              <a:rPr lang="cs-CZ" sz="4400" b="1" dirty="0"/>
              <a:t> </a:t>
            </a:r>
            <a:r>
              <a:rPr lang="cs-CZ" sz="4400" b="1" dirty="0" err="1"/>
              <a:t>pedagogical</a:t>
            </a:r>
            <a:r>
              <a:rPr lang="cs-CZ" sz="4400" b="1" dirty="0"/>
              <a:t> </a:t>
            </a:r>
            <a:r>
              <a:rPr lang="cs-CZ" sz="4400" b="1" dirty="0" err="1"/>
              <a:t>evaluation</a:t>
            </a:r>
            <a:endParaRPr lang="cs-CZ" alt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800" b="1" dirty="0"/>
              <a:t>Assessment of teaching (learning and teaching) </a:t>
            </a:r>
            <a:r>
              <a:rPr lang="en-US" sz="2800" dirty="0"/>
              <a:t>- this field is focused on the identification and evaluation of the characteristics of the course and the conditions of the educational processes = evaluation of the teacher's </a:t>
            </a:r>
            <a:r>
              <a:rPr lang="en-US" sz="2800" dirty="0" smtClean="0"/>
              <a:t>performance</a:t>
            </a:r>
            <a:endParaRPr lang="cs-CZ" sz="2800" dirty="0" smtClean="0"/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800" b="1" dirty="0" smtClean="0"/>
              <a:t>Assessment </a:t>
            </a:r>
            <a:r>
              <a:rPr lang="en-US" sz="2800" b="1" dirty="0"/>
              <a:t>of educational environments </a:t>
            </a:r>
            <a:r>
              <a:rPr lang="en-US" sz="2800" dirty="0"/>
              <a:t>- the learning process takes place in a particular physical situation and in a psychosocial </a:t>
            </a:r>
            <a:r>
              <a:rPr lang="en-US" sz="2800" dirty="0" smtClean="0"/>
              <a:t>climate</a:t>
            </a:r>
            <a:endParaRPr lang="cs-CZ" sz="2800" dirty="0" smtClean="0"/>
          </a:p>
          <a:p>
            <a:pPr marL="514350" indent="-514350">
              <a:buFont typeface="Wingdings" panose="05000000000000000000" pitchFamily="2" charset="2"/>
              <a:buChar char="Ø"/>
            </a:pPr>
            <a:r>
              <a:rPr lang="en-US" sz="2800" b="1" dirty="0" smtClean="0"/>
              <a:t>Evaluation </a:t>
            </a:r>
            <a:r>
              <a:rPr lang="en-US" sz="2800" b="1" dirty="0"/>
              <a:t>of educational results </a:t>
            </a:r>
            <a:r>
              <a:rPr lang="en-US" sz="2800" dirty="0"/>
              <a:t>- the main part of pedagogical evaluation. It detects, measures and evaluates the educational outcomes of pupils and other subjects of education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849" y="1069816"/>
            <a:ext cx="10603302" cy="4845627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en-US" sz="3200" dirty="0"/>
              <a:t>Objective techniques - are based on observations = </a:t>
            </a:r>
            <a:r>
              <a:rPr lang="en-US" sz="3200" i="1" dirty="0"/>
              <a:t>observational techniques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r>
              <a:rPr lang="en-US" sz="3200" dirty="0" smtClean="0"/>
              <a:t>Subjective </a:t>
            </a:r>
            <a:r>
              <a:rPr lang="en-US" sz="3200" dirty="0"/>
              <a:t>techniques - are based on testimonies of learners about certain of their properties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r>
              <a:rPr lang="en-US" sz="3200" i="1" dirty="0" smtClean="0"/>
              <a:t>Self-evaluation </a:t>
            </a:r>
            <a:r>
              <a:rPr lang="en-US" sz="3200" i="1" dirty="0"/>
              <a:t>of teachers </a:t>
            </a:r>
            <a:r>
              <a:rPr lang="en-US" sz="3200" dirty="0"/>
              <a:t>- teachers' testimonies about their own teaching activities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r>
              <a:rPr lang="en-US" sz="3200" i="1" dirty="0" smtClean="0"/>
              <a:t>Self-assessment </a:t>
            </a:r>
            <a:r>
              <a:rPr lang="en-US" sz="3200" i="1" dirty="0"/>
              <a:t>of pupils </a:t>
            </a:r>
            <a:r>
              <a:rPr lang="en-US" sz="3200" dirty="0"/>
              <a:t>- statements by pupils about how they perceive themselves and experience learning</a:t>
            </a:r>
            <a:r>
              <a:rPr lang="en-US" sz="3200" dirty="0" smtClean="0"/>
              <a:t>.</a:t>
            </a:r>
            <a:endParaRPr lang="cs-CZ" sz="3200" dirty="0" smtClean="0"/>
          </a:p>
          <a:p>
            <a:r>
              <a:rPr lang="en-US" sz="3200" dirty="0" smtClean="0"/>
              <a:t>A </a:t>
            </a:r>
            <a:r>
              <a:rPr lang="en-US" sz="3200" dirty="0"/>
              <a:t>specific area of evaluation is the </a:t>
            </a:r>
            <a:r>
              <a:rPr lang="en-US" sz="3200" i="1" dirty="0"/>
              <a:t>evaluation of the quality of higher education.</a:t>
            </a:r>
            <a:endParaRPr lang="cs-CZ" sz="3000" i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03849" y="276045"/>
            <a:ext cx="11257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/>
              <a:t>Assessment of the level of teaching</a:t>
            </a:r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332" y="414068"/>
            <a:ext cx="11585276" cy="60039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Pedagogical evaluation is a systematic and continuous process that includes</a:t>
            </a:r>
            <a:r>
              <a:rPr lang="en-US" sz="4000" b="1" dirty="0" smtClean="0"/>
              <a:t>:</a:t>
            </a:r>
            <a:endParaRPr lang="cs-CZ" sz="4000" b="1" dirty="0" smtClean="0"/>
          </a:p>
          <a:p>
            <a:pPr marL="0" indent="0">
              <a:buNone/>
            </a:pPr>
            <a:r>
              <a:rPr lang="en-US" dirty="0"/>
              <a:t>• exploring and collecting information from various sources on the educational process, content,</a:t>
            </a:r>
            <a:br>
              <a:rPr lang="en-US" dirty="0"/>
            </a:br>
            <a:r>
              <a:rPr lang="en-US" dirty="0"/>
              <a:t>Methods, context and outcomes of educational activity;</a:t>
            </a:r>
            <a:br>
              <a:rPr lang="en-US" dirty="0"/>
            </a:br>
            <a:r>
              <a:rPr lang="en-US" dirty="0"/>
              <a:t>• arranging and analyzing this information;</a:t>
            </a:r>
            <a:br>
              <a:rPr lang="en-US" dirty="0"/>
            </a:br>
            <a:r>
              <a:rPr lang="en-US" dirty="0"/>
              <a:t>• setting certain criteria (evaluation criteria);</a:t>
            </a:r>
            <a:br>
              <a:rPr lang="en-US" dirty="0"/>
            </a:br>
            <a:r>
              <a:rPr lang="en-US" dirty="0"/>
              <a:t>• assessment and evaluation of the analyzed information (according to the established evaluation</a:t>
            </a:r>
            <a:br>
              <a:rPr lang="en-US" dirty="0"/>
            </a:br>
            <a:r>
              <a:rPr lang="en-US" dirty="0"/>
              <a:t>Criteria and with regard to pedagogical objectives);</a:t>
            </a:r>
            <a:br>
              <a:rPr lang="en-US" dirty="0"/>
            </a:br>
            <a:r>
              <a:rPr lang="en-US" dirty="0"/>
              <a:t>• drawing conclusions and recommendations that will allow for reorientation and, where appropriate, for improvement</a:t>
            </a:r>
            <a:br>
              <a:rPr lang="en-US" dirty="0"/>
            </a:br>
            <a:r>
              <a:rPr lang="en-US" dirty="0"/>
              <a:t>Educational activity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1602528" y="-77638"/>
            <a:ext cx="345057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000" b="1" dirty="0" smtClean="0">
              <a:latin typeface="+mj-lt"/>
            </a:endParaRPr>
          </a:p>
          <a:p>
            <a:pPr algn="ctr"/>
            <a:endParaRPr lang="cs-CZ" sz="4800" b="1" dirty="0" smtClean="0">
              <a:latin typeface="+mj-lt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/>
              <a:t>The</a:t>
            </a:r>
            <a:r>
              <a:rPr lang="cs-CZ" sz="4400" b="1" dirty="0"/>
              <a:t> </a:t>
            </a:r>
            <a:r>
              <a:rPr lang="cs-CZ" sz="4400" b="1" dirty="0" err="1"/>
              <a:t>evaluation</a:t>
            </a:r>
            <a:r>
              <a:rPr lang="cs-CZ" sz="4400" b="1" dirty="0"/>
              <a:t> </a:t>
            </a:r>
            <a:r>
              <a:rPr lang="cs-CZ" sz="4400" b="1" dirty="0" err="1"/>
              <a:t>should</a:t>
            </a:r>
            <a:r>
              <a:rPr lang="cs-CZ" sz="4400" b="1" dirty="0"/>
              <a:t> </a:t>
            </a:r>
            <a:r>
              <a:rPr lang="cs-CZ" sz="4400" b="1" dirty="0" err="1"/>
              <a:t>be</a:t>
            </a:r>
            <a:r>
              <a:rPr lang="cs-CZ" sz="4400" b="1" dirty="0"/>
              <a:t>:</a:t>
            </a:r>
            <a:endParaRPr lang="cs-CZ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/>
              <a:t>Systematic, </a:t>
            </a:r>
            <a:r>
              <a:rPr lang="en-US" sz="2800" dirty="0" err="1"/>
              <a:t>ie</a:t>
            </a:r>
            <a:r>
              <a:rPr lang="en-US" sz="2800" dirty="0"/>
              <a:t>. An explicitly defined area and its structure</a:t>
            </a:r>
            <a:r>
              <a:rPr lang="en-US" sz="2800" dirty="0" smtClean="0"/>
              <a:t>;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Done </a:t>
            </a:r>
            <a:r>
              <a:rPr lang="en-US" sz="2800" dirty="0"/>
              <a:t>correctly methodically</a:t>
            </a:r>
            <a:r>
              <a:rPr lang="en-US" sz="2800" dirty="0" smtClean="0"/>
              <a:t>;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Carried </a:t>
            </a:r>
            <a:r>
              <a:rPr lang="en-US" sz="2800" dirty="0"/>
              <a:t>out on a regular basis</a:t>
            </a:r>
            <a:r>
              <a:rPr lang="en-US" sz="2800" dirty="0" smtClean="0"/>
              <a:t>;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Managed </a:t>
            </a:r>
            <a:r>
              <a:rPr lang="en-US" sz="2800" dirty="0"/>
              <a:t>according to predefined criteria</a:t>
            </a:r>
            <a:r>
              <a:rPr lang="en-US" sz="2800" dirty="0" smtClean="0"/>
              <a:t>;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Applicable </a:t>
            </a:r>
            <a:r>
              <a:rPr lang="en-US" sz="2800" dirty="0"/>
              <a:t>for decision making and other planning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750497" y="219112"/>
            <a:ext cx="10826151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400" b="1" dirty="0" err="1"/>
              <a:t>Evaluation</a:t>
            </a:r>
            <a:r>
              <a:rPr lang="cs-CZ" sz="4400" b="1" dirty="0"/>
              <a:t> &amp; </a:t>
            </a:r>
            <a:r>
              <a:rPr lang="cs-CZ" sz="4400" b="1" dirty="0" smtClean="0"/>
              <a:t>Rating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Broader </a:t>
            </a:r>
            <a:r>
              <a:rPr lang="en-US" sz="2800" dirty="0" smtClean="0"/>
              <a:t>term,</a:t>
            </a:r>
            <a:endParaRPr lang="cs-CZ" sz="2800" dirty="0" smtClean="0"/>
          </a:p>
          <a:p>
            <a:r>
              <a:rPr lang="cs-CZ" sz="2800" dirty="0" smtClean="0"/>
              <a:t>      </a:t>
            </a:r>
            <a:r>
              <a:rPr lang="cs-CZ" sz="2800" dirty="0" err="1" smtClean="0"/>
              <a:t>Theory</a:t>
            </a:r>
            <a:r>
              <a:rPr lang="en-US" sz="2800" dirty="0" smtClean="0"/>
              <a:t>, </a:t>
            </a:r>
            <a:r>
              <a:rPr lang="en-US" sz="2800" dirty="0"/>
              <a:t>methodology, practice evaluation of pedagogical phenomena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Technical </a:t>
            </a:r>
            <a:r>
              <a:rPr lang="en-US" sz="2800" dirty="0"/>
              <a:t>term.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Rating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/>
              <a:t>In particular in practice</a:t>
            </a:r>
            <a:r>
              <a:rPr lang="en-US" sz="2800" dirty="0" smtClean="0"/>
              <a:t>,</a:t>
            </a: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 smtClean="0"/>
              <a:t>In </a:t>
            </a:r>
            <a:r>
              <a:rPr lang="en-US" sz="2800" dirty="0"/>
              <a:t>relation to individual subjects (pupil, teacher).</a:t>
            </a:r>
            <a:endParaRPr lang="cs-C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631</Words>
  <Application>Microsoft Office PowerPoint</Application>
  <PresentationFormat>Vlastní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Methodology of pedagogical research and evaluation :  12. Evaluation in a wider, comprehensive sense, self-evaluation. </vt:lpstr>
      <vt:lpstr>Prezentace aplikace PowerPoint</vt:lpstr>
      <vt:lpstr>Prezentace aplikace PowerPoint</vt:lpstr>
      <vt:lpstr>Evaluation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Marková Jana</cp:lastModifiedBy>
  <cp:revision>109</cp:revision>
  <dcterms:created xsi:type="dcterms:W3CDTF">2017-05-10T10:51:34Z</dcterms:created>
  <dcterms:modified xsi:type="dcterms:W3CDTF">2017-07-25T14:14:45Z</dcterms:modified>
</cp:coreProperties>
</file>