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90" d="100"/>
          <a:sy n="90" d="100"/>
        </p:scale>
        <p:origin x="-126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en-US" sz="3600" dirty="0"/>
              <a:t>Methodology of pedagogical research and evaluation 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b="1" dirty="0"/>
              <a:t>11. Diagnostic analyzes and assessment of didactic tests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Methodological Concept for Effectively Supporting Key Competencies Using the Foreign Language ATCZ62 - CLIL as a Learning Strategy at the College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2257" y="836762"/>
            <a:ext cx="10551543" cy="53402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/>
              <a:t>Diagnostic function of didactic </a:t>
            </a:r>
            <a:r>
              <a:rPr lang="en-US" sz="3600" b="1" dirty="0" smtClean="0"/>
              <a:t>tests</a:t>
            </a:r>
            <a:endParaRPr lang="cs-CZ" sz="36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Significant influence on the efficiency of the teaching process, </a:t>
            </a:r>
            <a:r>
              <a:rPr lang="en-US" sz="3200" dirty="0" err="1"/>
              <a:t>ie</a:t>
            </a:r>
            <a:r>
              <a:rPr lang="en-US" sz="3200" dirty="0"/>
              <a:t> the conversion of information into the learner's knowledge (skills, attitudes), has the teacher's ability to recognize the individual learners' abilities and to tailor their instruction</a:t>
            </a:r>
            <a:r>
              <a:rPr lang="en-US" sz="3200" dirty="0" smtClean="0"/>
              <a:t>.</a:t>
            </a:r>
            <a:endParaRPr lang="cs-CZ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Didactic </a:t>
            </a:r>
            <a:r>
              <a:rPr lang="en-US" sz="3200" dirty="0"/>
              <a:t>test is a very </a:t>
            </a:r>
            <a:r>
              <a:rPr lang="en-US" sz="3200" b="1" dirty="0"/>
              <a:t>good diagnostic tool </a:t>
            </a:r>
            <a:r>
              <a:rPr lang="en-US" sz="3200" dirty="0"/>
              <a:t>for this process, especially for the following reasons</a:t>
            </a:r>
            <a:r>
              <a:rPr lang="en-US" sz="3200" dirty="0" smtClean="0"/>
              <a:t>:</a:t>
            </a:r>
            <a:endParaRPr lang="cs-CZ" sz="3200" dirty="0" smtClean="0"/>
          </a:p>
          <a:p>
            <a:pPr marL="0" indent="0">
              <a:buNone/>
            </a:pPr>
            <a:r>
              <a:rPr lang="en-US" sz="3200" dirty="0" smtClean="0"/>
              <a:t>• </a:t>
            </a:r>
            <a:r>
              <a:rPr lang="en-US" sz="3200" dirty="0"/>
              <a:t>you can diagnose the entire class at a short time,</a:t>
            </a:r>
            <a:br>
              <a:rPr lang="en-US" sz="3200" dirty="0"/>
            </a:br>
            <a:r>
              <a:rPr lang="en-US" sz="3200" dirty="0"/>
              <a:t>• the results are not influenced by the teacher's opinion and experience.</a:t>
            </a:r>
            <a:endParaRPr lang="cs-CZ" sz="3200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3465" y="465826"/>
            <a:ext cx="10810336" cy="57111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dirty="0" err="1"/>
              <a:t>Custom</a:t>
            </a:r>
            <a:r>
              <a:rPr lang="cs-CZ" sz="4400" dirty="0"/>
              <a:t> </a:t>
            </a:r>
            <a:r>
              <a:rPr lang="cs-CZ" sz="4400" dirty="0" err="1"/>
              <a:t>principle</a:t>
            </a:r>
            <a:r>
              <a:rPr lang="cs-CZ" sz="4400" dirty="0"/>
              <a:t> </a:t>
            </a:r>
            <a:r>
              <a:rPr lang="cs-CZ" sz="4400" dirty="0" err="1"/>
              <a:t>of</a:t>
            </a:r>
            <a:r>
              <a:rPr lang="cs-CZ" sz="4400" dirty="0"/>
              <a:t> </a:t>
            </a:r>
            <a:r>
              <a:rPr lang="cs-CZ" sz="4400" dirty="0" err="1"/>
              <a:t>diagnosis</a:t>
            </a: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Is based on the fact that the diagnostician must not be attracted to the diagnosed subject, which is a real problem in other ways of its realization for the teacher</a:t>
            </a:r>
            <a:r>
              <a:rPr lang="en-US" dirty="0" smtClean="0"/>
              <a:t>.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Without </a:t>
            </a:r>
            <a:r>
              <a:rPr lang="en-US" dirty="0"/>
              <a:t>the use of </a:t>
            </a:r>
            <a:r>
              <a:rPr lang="en-US" i="1" dirty="0"/>
              <a:t>objective diagnostic tools</a:t>
            </a:r>
            <a:r>
              <a:rPr lang="en-US" dirty="0"/>
              <a:t>, the teacher can diagnose pupils on the basis of their subjective approach (overly optimistic x negative</a:t>
            </a:r>
            <a:r>
              <a:rPr lang="en-US" dirty="0" smtClean="0"/>
              <a:t>).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I</a:t>
            </a:r>
            <a:r>
              <a:rPr lang="en-US" dirty="0" smtClean="0"/>
              <a:t>n </a:t>
            </a:r>
            <a:r>
              <a:rPr lang="en-US" dirty="0"/>
              <a:t>the teaching process, the teacher notices especially those</a:t>
            </a:r>
            <a:r>
              <a:rPr lang="en-US" i="1" dirty="0"/>
              <a:t> pupils </a:t>
            </a:r>
            <a:r>
              <a:rPr lang="en-US" dirty="0"/>
              <a:t>who </a:t>
            </a:r>
            <a:r>
              <a:rPr lang="en-US" i="1" dirty="0"/>
              <a:t>draw their attention </a:t>
            </a:r>
            <a:r>
              <a:rPr lang="en-US" dirty="0"/>
              <a:t>by their knowledge or their behavior.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Control functions of didactic tests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Means the </a:t>
            </a:r>
            <a:r>
              <a:rPr lang="en-US" i="1" dirty="0"/>
              <a:t>control of the objectives achieved at the beginning of the teaching process</a:t>
            </a:r>
            <a:r>
              <a:rPr lang="en-US" i="1" dirty="0" smtClean="0"/>
              <a:t>.</a:t>
            </a:r>
            <a:endParaRPr lang="cs-CZ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implementation of the control is important for both participants in the teaching process, For both the teacher and the pupil</a:t>
            </a:r>
            <a:r>
              <a:rPr lang="en-US" dirty="0" smtClean="0"/>
              <a:t>.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</a:t>
            </a:r>
            <a:r>
              <a:rPr lang="en-US" b="1" dirty="0"/>
              <a:t>teacher</a:t>
            </a:r>
            <a:r>
              <a:rPr lang="en-US" dirty="0"/>
              <a:t> acquires information on the effectiveness of the teaching process and the suitability of the applied teaching methods, organizational forms and other didactic means</a:t>
            </a:r>
            <a:r>
              <a:rPr lang="en-US" dirty="0" smtClean="0"/>
              <a:t>.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</a:t>
            </a:r>
            <a:r>
              <a:rPr lang="en-US" b="1" dirty="0" smtClean="0"/>
              <a:t> </a:t>
            </a:r>
            <a:r>
              <a:rPr lang="en-US" b="1" dirty="0"/>
              <a:t>pupil </a:t>
            </a:r>
            <a:r>
              <a:rPr lang="en-US" dirty="0"/>
              <a:t>gets information about the success of his or her activity / test results are a relatively good argument of the teacher when communicating information to the pupil's parents /.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6430"/>
            <a:ext cx="10896600" cy="58405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4000" dirty="0"/>
              <a:t> </a:t>
            </a:r>
            <a:endParaRPr lang="cs-CZ" sz="4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215660"/>
            <a:ext cx="1155077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/>
              <a:t>Summary of rules for selecting didactic test </a:t>
            </a:r>
            <a:r>
              <a:rPr lang="en-US" sz="4400" b="1" dirty="0" smtClean="0"/>
              <a:t>tasks</a:t>
            </a:r>
            <a:endParaRPr lang="cs-CZ" sz="4400" b="1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The </a:t>
            </a:r>
            <a:r>
              <a:rPr lang="en-US" sz="3200" dirty="0"/>
              <a:t>tasks in the didactic test should not be too difficult or too easy</a:t>
            </a:r>
            <a:r>
              <a:rPr lang="en-US" sz="3200" dirty="0" smtClean="0"/>
              <a:t>.</a:t>
            </a:r>
            <a:endParaRPr lang="cs-CZ" sz="3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Tasks </a:t>
            </a:r>
            <a:r>
              <a:rPr lang="en-US" sz="3200" dirty="0"/>
              <a:t>in the didactic test should distinguish sufficiently between pupils with better and worse knowledge</a:t>
            </a:r>
            <a:r>
              <a:rPr lang="en-US" sz="3200" dirty="0" smtClean="0"/>
              <a:t>.</a:t>
            </a:r>
            <a:endParaRPr lang="cs-CZ" sz="3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dirty="0" smtClean="0"/>
              <a:t>I</a:t>
            </a:r>
            <a:r>
              <a:rPr lang="en-US" sz="3200" dirty="0" smtClean="0"/>
              <a:t>n </a:t>
            </a:r>
            <a:r>
              <a:rPr lang="en-US" sz="3200" dirty="0"/>
              <a:t>the didactic test, there should not be a large number of unresolved </a:t>
            </a:r>
            <a:r>
              <a:rPr lang="en-US" sz="3200" dirty="0" smtClean="0"/>
              <a:t>tasks.</a:t>
            </a:r>
            <a:endParaRPr lang="cs-CZ" sz="3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The </a:t>
            </a:r>
            <a:r>
              <a:rPr lang="en-US" sz="3200" dirty="0"/>
              <a:t>number of minor errors in didactic test tasks should not exceed the number of major errors</a:t>
            </a:r>
            <a:r>
              <a:rPr lang="en-US" sz="3200" dirty="0" smtClean="0"/>
              <a:t>.</a:t>
            </a:r>
            <a:endParaRPr lang="cs-CZ" sz="3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For </a:t>
            </a:r>
            <a:r>
              <a:rPr lang="en-US" sz="3200" dirty="0"/>
              <a:t>the didactic test item with a sample answer, pupils should choose the same part of all the distractor offered.</a:t>
            </a:r>
            <a:endParaRPr lang="cs-CZ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93297" y="189781"/>
            <a:ext cx="1132648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dirty="0"/>
              <a:t>Creating a </a:t>
            </a:r>
            <a:r>
              <a:rPr lang="en-US" sz="3600" i="1" dirty="0"/>
              <a:t>high-quality didactic test </a:t>
            </a:r>
            <a:r>
              <a:rPr lang="en-US" sz="3600" dirty="0"/>
              <a:t>is an activity that is very demanding for the time and expertise of the author, it would seem ideal if the teacher could select and order a professionally prepared and quality didactic test from the market offer</a:t>
            </a:r>
            <a:r>
              <a:rPr lang="en-US" sz="3600" dirty="0" smtClean="0"/>
              <a:t>.</a:t>
            </a:r>
            <a:endParaRPr lang="cs-CZ" sz="36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600" b="1" dirty="0"/>
              <a:t>Didactic test </a:t>
            </a:r>
            <a:r>
              <a:rPr lang="en-US" sz="3600" dirty="0"/>
              <a:t>= "The systematic measurement of learning outcomes". (P. </a:t>
            </a:r>
            <a:r>
              <a:rPr lang="en-US" sz="3600" dirty="0" err="1"/>
              <a:t>Byčkovský</a:t>
            </a:r>
            <a:r>
              <a:rPr lang="en-US" sz="3600" dirty="0"/>
              <a:t>, 1982)</a:t>
            </a:r>
            <a:br>
              <a:rPr lang="en-US" sz="3600" dirty="0"/>
            </a:br>
            <a:r>
              <a:rPr lang="en-US" sz="3600" dirty="0"/>
              <a:t>                                 = An examination that focuses on objective discovery of the level of mastery of a subject in a particular group of people.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450</Words>
  <Application>Microsoft Office PowerPoint</Application>
  <PresentationFormat>Vlastní</PresentationFormat>
  <Paragraphs>26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Methodology of pedagogical research and evaluation : 11. Diagnostic analyzes and assessment of didactic tests</vt:lpstr>
      <vt:lpstr>Prezentace aplikace PowerPoint</vt:lpstr>
      <vt:lpstr>Prezentace aplikace PowerPoint</vt:lpstr>
      <vt:lpstr>Control functions of didactic tests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Marková Jana</cp:lastModifiedBy>
  <cp:revision>104</cp:revision>
  <dcterms:created xsi:type="dcterms:W3CDTF">2017-05-10T10:51:34Z</dcterms:created>
  <dcterms:modified xsi:type="dcterms:W3CDTF">2017-07-25T13:57:31Z</dcterms:modified>
</cp:coreProperties>
</file>