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90" d="100"/>
          <a:sy n="90" d="100"/>
        </p:scale>
        <p:origin x="-126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Methodology of pedagogical research and evaluation</a:t>
            </a:r>
            <a:r>
              <a:rPr lang="en-US" dirty="0"/>
              <a:t>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b="1" dirty="0"/>
              <a:t>10. Theory and creation of didactic text, proposal of a prototype didactic text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Methodological Concept for Effectively Supporting Key Competencies Using the Foreign Language ATCZ62 - CLIL as a Learning Strategy at the College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2257" y="836762"/>
            <a:ext cx="10551543" cy="534020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Didactic test - a tool for systematically measuring (measuring) learning outcomes (</a:t>
            </a:r>
            <a:r>
              <a:rPr lang="en-US" sz="3200" dirty="0" err="1"/>
              <a:t>Byčkovský</a:t>
            </a:r>
            <a:r>
              <a:rPr lang="en-US" sz="3200" dirty="0" smtClean="0"/>
              <a:t>),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b="1" i="1" dirty="0"/>
              <a:t>Basic </a:t>
            </a:r>
            <a:r>
              <a:rPr lang="cs-CZ" sz="3200" b="1" i="1" dirty="0" err="1"/>
              <a:t>classification</a:t>
            </a:r>
            <a:r>
              <a:rPr lang="cs-CZ" sz="3200" b="1" i="1" dirty="0"/>
              <a:t> </a:t>
            </a:r>
            <a:r>
              <a:rPr lang="cs-CZ" sz="3200" b="1" i="1" dirty="0" err="1"/>
              <a:t>of</a:t>
            </a:r>
            <a:r>
              <a:rPr lang="cs-CZ" sz="3200" b="1" i="1" dirty="0"/>
              <a:t> </a:t>
            </a:r>
            <a:r>
              <a:rPr lang="cs-CZ" sz="3200" b="1" i="1" dirty="0" err="1" smtClean="0"/>
              <a:t>tests</a:t>
            </a:r>
            <a:r>
              <a:rPr lang="cs-CZ" sz="3200" b="1" i="1" dirty="0" smtClean="0"/>
              <a:t>:</a:t>
            </a:r>
          </a:p>
          <a:p>
            <a:pPr>
              <a:buFontTx/>
              <a:buChar char="-"/>
            </a:pPr>
            <a:r>
              <a:rPr lang="en-US" sz="3200" dirty="0" smtClean="0"/>
              <a:t>is </a:t>
            </a:r>
            <a:r>
              <a:rPr lang="en-US" sz="3200" dirty="0"/>
              <a:t>not a test as a test (</a:t>
            </a:r>
            <a:r>
              <a:rPr lang="en-US" sz="3200" dirty="0" err="1"/>
              <a:t>eg</a:t>
            </a:r>
            <a:r>
              <a:rPr lang="en-US" sz="3200" dirty="0"/>
              <a:t>: what requirements are placed on the admission test or on a test that is part of a final exam);</a:t>
            </a:r>
            <a:br>
              <a:rPr lang="en-US" sz="3200" dirty="0"/>
            </a:br>
            <a:r>
              <a:rPr lang="en-US" sz="3200" dirty="0"/>
              <a:t>- it is also a question of how they meet the knowledge of tested pre-determined requirements</a:t>
            </a:r>
            <a:r>
              <a:rPr lang="en-US" sz="3200" dirty="0" smtClean="0"/>
              <a:t>.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i="1" dirty="0"/>
              <a:t>B. S. </a:t>
            </a:r>
            <a:r>
              <a:rPr lang="cs-CZ" sz="3200" i="1" dirty="0" err="1"/>
              <a:t>Bloom's</a:t>
            </a:r>
            <a:r>
              <a:rPr lang="cs-CZ" sz="3200" i="1" dirty="0"/>
              <a:t> </a:t>
            </a:r>
            <a:r>
              <a:rPr lang="cs-CZ" sz="3200" i="1" dirty="0" err="1"/>
              <a:t>Tests</a:t>
            </a:r>
            <a:r>
              <a:rPr lang="cs-CZ" sz="3200" i="1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i="1" dirty="0"/>
              <a:t>Cognitive</a:t>
            </a:r>
            <a:r>
              <a:rPr lang="en-US" sz="3200" dirty="0"/>
              <a:t> = learning outcomes = almost exclusively used in pedagogy. Practice (it measures what pupils have learned</a:t>
            </a:r>
            <a:r>
              <a:rPr lang="en-US" sz="3200" dirty="0" smtClean="0"/>
              <a:t>).</a:t>
            </a:r>
            <a:endParaRPr lang="cs-CZ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i="1" dirty="0" smtClean="0"/>
              <a:t>P</a:t>
            </a:r>
            <a:r>
              <a:rPr lang="en-US" sz="3200" i="1" dirty="0" err="1" smtClean="0"/>
              <a:t>sychomotor</a:t>
            </a:r>
            <a:r>
              <a:rPr lang="en-US" sz="3200" i="1" dirty="0" smtClean="0"/>
              <a:t> </a:t>
            </a:r>
            <a:r>
              <a:rPr lang="en-US" sz="3200" dirty="0"/>
              <a:t>= determine the learning conditions (when accepting pupils at a higher type of school).</a:t>
            </a:r>
            <a:endParaRPr lang="cs-CZ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000" dirty="0"/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6890" y="1034040"/>
            <a:ext cx="10738503" cy="51429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Speed test</a:t>
            </a:r>
            <a:r>
              <a:rPr lang="en-US" dirty="0" smtClean="0"/>
              <a:t>,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Level </a:t>
            </a:r>
            <a:r>
              <a:rPr lang="en-US" dirty="0"/>
              <a:t>tests = most tests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b="1" dirty="0" err="1"/>
              <a:t>Other</a:t>
            </a:r>
            <a:r>
              <a:rPr lang="cs-CZ" b="1" dirty="0"/>
              <a:t> </a:t>
            </a:r>
            <a:r>
              <a:rPr lang="cs-CZ" b="1" dirty="0" err="1"/>
              <a:t>types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tests</a:t>
            </a:r>
            <a:r>
              <a:rPr lang="cs-CZ" b="1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Psychological </a:t>
            </a:r>
            <a:r>
              <a:rPr lang="en-US" dirty="0"/>
              <a:t>- intelligence, </a:t>
            </a:r>
            <a:r>
              <a:rPr lang="en-US" dirty="0" smtClean="0"/>
              <a:t>personality.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Psychomotor </a:t>
            </a:r>
            <a:r>
              <a:rPr lang="en-US" dirty="0"/>
              <a:t>- movement abilities</a:t>
            </a:r>
            <a:r>
              <a:rPr lang="en-US" dirty="0" smtClean="0"/>
              <a:t>.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Didactic </a:t>
            </a:r>
            <a:r>
              <a:rPr lang="en-US" dirty="0"/>
              <a:t>- school performance of the pupil</a:t>
            </a:r>
            <a:r>
              <a:rPr lang="en-US" dirty="0" smtClean="0"/>
              <a:t>.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/>
              <a:t>Tests </a:t>
            </a:r>
            <a:r>
              <a:rPr lang="en-US" i="1" dirty="0"/>
              <a:t>are accurate, objective measurements of personal qualities, personality activities and their performance.</a:t>
            </a:r>
            <a:endParaRPr lang="cs-CZ" i="1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310551" y="198408"/>
            <a:ext cx="883344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 2.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/>
              <a:t>Standardized - professionally prepared</a:t>
            </a:r>
            <a:r>
              <a:rPr lang="en-US" sz="2800" dirty="0" smtClean="0"/>
              <a:t>,</a:t>
            </a:r>
            <a:endParaRPr lang="cs-CZ" sz="28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 smtClean="0"/>
              <a:t>Non-standardized </a:t>
            </a:r>
            <a:r>
              <a:rPr lang="en-US" sz="2800" dirty="0"/>
              <a:t>- teacher</a:t>
            </a:r>
            <a:r>
              <a:rPr lang="en-US" sz="2800" dirty="0" smtClean="0"/>
              <a:t>,</a:t>
            </a:r>
            <a:endParaRPr lang="cs-CZ" sz="28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 smtClean="0"/>
              <a:t>Quasi-standardized </a:t>
            </a:r>
            <a:r>
              <a:rPr lang="en-US" sz="2800" dirty="0"/>
              <a:t>- more perfect than teacher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	</a:t>
            </a:r>
            <a:r>
              <a:rPr lang="cs-CZ" b="1" dirty="0" smtClean="0"/>
              <a:t>OTHER TYPES OF TESTS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en-US" i="1" dirty="0"/>
              <a:t>Comparative</a:t>
            </a:r>
            <a:r>
              <a:rPr lang="en-US" dirty="0"/>
              <a:t> (relative power tests) = performance is compared with the population </a:t>
            </a:r>
            <a:r>
              <a:rPr lang="en-US" dirty="0" smtClean="0"/>
              <a:t>tested</a:t>
            </a:r>
            <a:endParaRPr lang="cs-CZ" dirty="0" smtClean="0"/>
          </a:p>
          <a:p>
            <a:r>
              <a:rPr lang="en-US" i="1" dirty="0" smtClean="0"/>
              <a:t>Verification</a:t>
            </a:r>
            <a:r>
              <a:rPr lang="en-US" dirty="0" smtClean="0"/>
              <a:t> </a:t>
            </a:r>
            <a:r>
              <a:rPr lang="en-US" dirty="0"/>
              <a:t>(absolute performance tests) = the task is to determine to what extent the test fulfills predetermined and known criteria or standards (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cs-CZ" dirty="0" err="1" smtClean="0"/>
              <a:t>Graduation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i="1" dirty="0" smtClean="0"/>
              <a:t>Test </a:t>
            </a:r>
            <a:r>
              <a:rPr lang="en-US" i="1" dirty="0"/>
              <a:t>of assumptions</a:t>
            </a:r>
            <a:r>
              <a:rPr lang="en-US" dirty="0"/>
              <a:t>, input, continuous =</a:t>
            </a:r>
            <a:r>
              <a:rPr lang="en-US" b="1" dirty="0"/>
              <a:t> formative</a:t>
            </a:r>
            <a:r>
              <a:rPr lang="en-US" dirty="0"/>
              <a:t>, output = summative, </a:t>
            </a:r>
            <a:r>
              <a:rPr lang="en-US" b="1" dirty="0"/>
              <a:t>monothematic </a:t>
            </a:r>
            <a:r>
              <a:rPr lang="en-US" dirty="0"/>
              <a:t>(objectively scalable), </a:t>
            </a:r>
            <a:r>
              <a:rPr lang="en-US" b="1" dirty="0" err="1"/>
              <a:t>polytematic</a:t>
            </a:r>
            <a:r>
              <a:rPr lang="en-US" dirty="0"/>
              <a:t> (subjectively scoring)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7720"/>
            <a:ext cx="10896600" cy="58405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4400" dirty="0"/>
          </a:p>
          <a:p>
            <a:pPr marL="0" indent="0">
              <a:buNone/>
            </a:pPr>
            <a:endParaRPr lang="cs-CZ" sz="4000" dirty="0" smtClean="0"/>
          </a:p>
          <a:p>
            <a:pPr marL="0" indent="0">
              <a:buNone/>
            </a:pPr>
            <a:endParaRPr lang="cs-CZ" sz="4000" dirty="0"/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95223" y="465826"/>
            <a:ext cx="10780533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Properties of a good didactic </a:t>
            </a:r>
            <a:r>
              <a:rPr lang="en-US" sz="4000" b="1" dirty="0" smtClean="0"/>
              <a:t>test</a:t>
            </a:r>
            <a:endParaRPr lang="cs-CZ" sz="4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Validity - validity; To test what is to be </a:t>
            </a:r>
            <a:r>
              <a:rPr lang="en-US" sz="2400" dirty="0" smtClean="0"/>
              <a:t>tested</a:t>
            </a:r>
            <a:r>
              <a:rPr lang="cs-CZ" sz="2400" dirty="0" smtClean="0"/>
              <a:t>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dirty="0" smtClean="0"/>
              <a:t>P</a:t>
            </a:r>
            <a:r>
              <a:rPr lang="en-US" sz="2400" dirty="0" err="1" smtClean="0"/>
              <a:t>racticality</a:t>
            </a:r>
            <a:r>
              <a:rPr lang="en-US" sz="2400" dirty="0" smtClean="0"/>
              <a:t>,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Reliability </a:t>
            </a:r>
            <a:r>
              <a:rPr lang="en-US" sz="2400" dirty="0"/>
              <a:t>- reliability; Is composed of 2 components: - solid (knowledge + skills)</a:t>
            </a:r>
            <a:br>
              <a:rPr lang="en-US" sz="2400" dirty="0"/>
            </a:br>
            <a:r>
              <a:rPr lang="en-US" sz="2400" dirty="0"/>
              <a:t>                                                                           </a:t>
            </a:r>
            <a:r>
              <a:rPr lang="cs-CZ" sz="2400" dirty="0" smtClean="0"/>
              <a:t>                     </a:t>
            </a:r>
            <a:r>
              <a:rPr lang="en-US" sz="2400" dirty="0" smtClean="0"/>
              <a:t>- </a:t>
            </a:r>
            <a:r>
              <a:rPr lang="en-US" sz="2400" dirty="0"/>
              <a:t>accidental (external conditions - condition</a:t>
            </a:r>
            <a:r>
              <a:rPr lang="en-US" sz="2400" dirty="0" smtClean="0"/>
              <a:t>).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err="1"/>
              <a:t>Objectivity</a:t>
            </a:r>
            <a:r>
              <a:rPr lang="cs-CZ" sz="2400" dirty="0" smtClean="0"/>
              <a:t>,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Sensitivity </a:t>
            </a:r>
          </a:p>
          <a:p>
            <a:r>
              <a:rPr lang="cs-CZ" sz="2400" b="1" dirty="0" err="1"/>
              <a:t>Standardization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didactic</a:t>
            </a:r>
            <a:r>
              <a:rPr lang="cs-CZ" sz="2400" b="1" dirty="0"/>
              <a:t> </a:t>
            </a:r>
            <a:r>
              <a:rPr lang="cs-CZ" sz="2400" b="1" dirty="0" smtClean="0"/>
              <a:t>test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Will allow the student to rank the pupil according to the number of points achieved in a particular ladder, scale, scale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The </a:t>
            </a:r>
            <a:r>
              <a:rPr lang="en-US" sz="2400" dirty="0"/>
              <a:t>term standardized tests refer to tests which are prepared very thoroughly and have more complete equipment. They are professionally prepared, thoroughly tested and their basic properties are known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Generally</a:t>
            </a:r>
            <a:r>
              <a:rPr lang="en-US" sz="2400" dirty="0"/>
              <a:t>, there is also a standard (test standard) for evaluating achievements.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91706" y="396815"/>
            <a:ext cx="1143862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Validity</a:t>
            </a:r>
            <a:endParaRPr lang="cs-CZ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Expresses the degree of adequacy of the interpretation of the test results with respect to the particular test group</a:t>
            </a:r>
            <a:r>
              <a:rPr lang="en-US" sz="2400" dirty="0" smtClean="0"/>
              <a:t>,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Expresses </a:t>
            </a:r>
            <a:r>
              <a:rPr lang="en-US" sz="2400" dirty="0"/>
              <a:t>peace (</a:t>
            </a:r>
            <a:r>
              <a:rPr lang="en-US" sz="2400" dirty="0" err="1"/>
              <a:t>eg</a:t>
            </a:r>
            <a:r>
              <a:rPr lang="en-US" sz="2400" dirty="0"/>
              <a:t> high, medium, low validity</a:t>
            </a:r>
            <a:r>
              <a:rPr lang="en-US" sz="2400" dirty="0" smtClean="0"/>
              <a:t>),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Always </a:t>
            </a:r>
            <a:r>
              <a:rPr lang="en-US" sz="2400" dirty="0"/>
              <a:t>refers to any particular use of the test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/>
              <a:t>4 </a:t>
            </a:r>
            <a:r>
              <a:rPr lang="cs-CZ" sz="2400" b="1" dirty="0" err="1"/>
              <a:t>types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validity</a:t>
            </a:r>
            <a:r>
              <a:rPr lang="cs-CZ" sz="2400" b="1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/>
              <a:t>C</a:t>
            </a:r>
            <a:r>
              <a:rPr lang="en-US" sz="2400" b="1" dirty="0" err="1" smtClean="0"/>
              <a:t>ontent</a:t>
            </a:r>
            <a:r>
              <a:rPr lang="en-US" sz="2400" dirty="0" smtClean="0"/>
              <a:t> </a:t>
            </a:r>
            <a:r>
              <a:rPr lang="en-US" sz="2400" dirty="0"/>
              <a:t>- is based on the opinion of competent persons, what is in the curriculum, what is actually taught in lessons</a:t>
            </a:r>
            <a:r>
              <a:rPr lang="en-US" sz="2400" dirty="0" smtClean="0"/>
              <a:t>;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 smtClean="0"/>
              <a:t>Criterion </a:t>
            </a:r>
            <a:r>
              <a:rPr lang="en-US" sz="2400" dirty="0"/>
              <a:t>- The measurement result is compared to other generally acknowledged participant data</a:t>
            </a:r>
            <a:r>
              <a:rPr lang="en-US" sz="2400" dirty="0" smtClean="0"/>
              <a:t>;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 smtClean="0"/>
              <a:t>Predictive</a:t>
            </a:r>
            <a:r>
              <a:rPr lang="en-US" sz="2400" dirty="0" smtClean="0"/>
              <a:t> </a:t>
            </a:r>
            <a:r>
              <a:rPr lang="en-US" sz="2400" dirty="0"/>
              <a:t>- the test result is compared with the success of the test participant in those areas where the quality measured by the test is applied</a:t>
            </a:r>
            <a:r>
              <a:rPr lang="en-US" sz="2400" dirty="0" smtClean="0"/>
              <a:t>;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F</a:t>
            </a:r>
            <a:r>
              <a:rPr lang="en-US" sz="2400" b="1" dirty="0" smtClean="0"/>
              <a:t>ace-validity </a:t>
            </a:r>
            <a:r>
              <a:rPr lang="en-US" sz="2400" dirty="0"/>
              <a:t>- a special case of content validity</a:t>
            </a:r>
            <a:r>
              <a:rPr lang="en-US" sz="2400" dirty="0" smtClean="0"/>
              <a:t>;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 smtClean="0"/>
              <a:t>Constructive </a:t>
            </a:r>
            <a:r>
              <a:rPr lang="en-US" sz="2400" dirty="0"/>
              <a:t>- Indicates how much the test measures a certain pupil's characteristic (</a:t>
            </a:r>
            <a:r>
              <a:rPr lang="en-US" sz="2400" dirty="0" err="1"/>
              <a:t>eg</a:t>
            </a:r>
            <a:r>
              <a:rPr lang="en-US" sz="2400" dirty="0"/>
              <a:t>, communicativeness).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332" y="414068"/>
            <a:ext cx="10853468" cy="60039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en-US" sz="4400" b="1" dirty="0"/>
              <a:t>Using didactic tests in school </a:t>
            </a:r>
            <a:r>
              <a:rPr lang="en-US" sz="4400" b="1" dirty="0" smtClean="0"/>
              <a:t>practice</a:t>
            </a:r>
            <a:endParaRPr lang="cs-CZ" sz="4400" b="1" dirty="0"/>
          </a:p>
          <a:p>
            <a:pPr marL="0" indent="0">
              <a:buNone/>
            </a:pPr>
            <a:r>
              <a:rPr lang="en-US" dirty="0"/>
              <a:t>2 results of the didactic test</a:t>
            </a:r>
            <a:r>
              <a:rPr lang="en-US" dirty="0" smtClean="0"/>
              <a:t>: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en-US" dirty="0" smtClean="0"/>
              <a:t>information </a:t>
            </a:r>
            <a:r>
              <a:rPr lang="en-US" dirty="0"/>
              <a:t>on pupil </a:t>
            </a:r>
            <a:r>
              <a:rPr lang="en-US" dirty="0" smtClean="0"/>
              <a:t>assessment;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en-US" dirty="0" smtClean="0"/>
              <a:t>optimizing </a:t>
            </a:r>
            <a:r>
              <a:rPr lang="en-US" dirty="0"/>
              <a:t>its further pedagogical activities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lphaLcParenR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Assessment of the overall results of the class</a:t>
            </a:r>
            <a:r>
              <a:rPr lang="en-US" dirty="0"/>
              <a:t>;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Usually </a:t>
            </a:r>
            <a:r>
              <a:rPr lang="en-US" dirty="0"/>
              <a:t>by average. The number of points achieved or the arithmetic mean.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68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algn="ctr"/>
            <a:r>
              <a:rPr lang="cs-CZ" sz="4000" b="1" dirty="0" err="1"/>
              <a:t>Types</a:t>
            </a:r>
            <a:r>
              <a:rPr lang="cs-CZ" sz="4000" b="1" dirty="0"/>
              <a:t> </a:t>
            </a:r>
            <a:r>
              <a:rPr lang="cs-CZ" sz="4000" b="1" dirty="0" err="1"/>
              <a:t>of</a:t>
            </a:r>
            <a:r>
              <a:rPr lang="cs-CZ" sz="4000" b="1" dirty="0"/>
              <a:t> test </a:t>
            </a:r>
            <a:r>
              <a:rPr lang="cs-CZ" sz="4000" b="1" dirty="0" err="1" smtClean="0"/>
              <a:t>tasks</a:t>
            </a:r>
            <a:endParaRPr lang="cs-CZ" sz="4000" b="1" dirty="0" smtClean="0"/>
          </a:p>
          <a:p>
            <a:r>
              <a:rPr lang="en-US" sz="3600" dirty="0"/>
              <a:t>Consist of a battery of tasks: jobs open and </a:t>
            </a:r>
            <a:r>
              <a:rPr lang="en-US" sz="3600" dirty="0" smtClean="0"/>
              <a:t>closed</a:t>
            </a:r>
            <a:endParaRPr lang="cs-CZ" sz="36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dirty="0"/>
              <a:t>OPEN TASKS: a) broad b) with a brief answer</a:t>
            </a:r>
            <a:r>
              <a:rPr lang="en-US" sz="3600" dirty="0" smtClean="0"/>
              <a:t>.</a:t>
            </a:r>
            <a:endParaRPr lang="cs-CZ" sz="36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dirty="0" smtClean="0"/>
              <a:t>CONCLUDED </a:t>
            </a:r>
            <a:r>
              <a:rPr lang="en-US" sz="3600" dirty="0"/>
              <a:t>JOBS</a:t>
            </a:r>
            <a:r>
              <a:rPr lang="en-US" sz="3600" dirty="0" smtClean="0"/>
              <a:t>:</a:t>
            </a:r>
            <a:r>
              <a:rPr lang="cs-CZ" sz="3600" dirty="0"/>
              <a:t> </a:t>
            </a:r>
            <a:r>
              <a:rPr lang="cs-CZ" sz="3600" dirty="0" err="1"/>
              <a:t>Dichotomic</a:t>
            </a:r>
            <a:r>
              <a:rPr lang="cs-CZ" sz="3600" dirty="0"/>
              <a:t> (50% probability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dirty="0" smtClean="0"/>
              <a:t>Answering </a:t>
            </a:r>
            <a:r>
              <a:rPr lang="en-US" sz="2800" dirty="0"/>
              <a:t>tasks (several variants of answers</a:t>
            </a:r>
            <a:r>
              <a:rPr lang="en-US" sz="2800" dirty="0" smtClean="0"/>
              <a:t>),</a:t>
            </a:r>
            <a:endParaRPr lang="cs-CZ" sz="2800" dirty="0" smtClean="0"/>
          </a:p>
          <a:p>
            <a:pPr marL="514350" indent="-514350">
              <a:buAutoNum type="alphaLcParenR"/>
            </a:pPr>
            <a:r>
              <a:rPr lang="en-US" sz="2800" dirty="0" smtClean="0"/>
              <a:t>Assigning,</a:t>
            </a:r>
            <a:endParaRPr lang="cs-CZ" sz="2800" dirty="0" smtClean="0"/>
          </a:p>
          <a:p>
            <a:pPr marL="514350" indent="-514350">
              <a:buAutoNum type="alphaLcParenR"/>
            </a:pPr>
            <a:r>
              <a:rPr lang="en-US" sz="2800" dirty="0" smtClean="0"/>
              <a:t>Ordering</a:t>
            </a:r>
            <a:r>
              <a:rPr lang="en-US" sz="2800" dirty="0"/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7198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dirty="0"/>
          </a:p>
          <a:p>
            <a:pPr algn="ctr"/>
            <a:r>
              <a:rPr lang="cs-CZ" sz="4400" b="1" dirty="0"/>
              <a:t>Test </a:t>
            </a:r>
            <a:r>
              <a:rPr lang="cs-CZ" sz="4400" b="1" dirty="0" err="1" smtClean="0"/>
              <a:t>Procedure</a:t>
            </a:r>
            <a:endParaRPr lang="cs-CZ" sz="4400" b="1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 smtClean="0"/>
              <a:t>Clarifying the purpose of the test,</a:t>
            </a:r>
            <a:endParaRPr lang="cs-CZ" sz="3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 smtClean="0"/>
              <a:t>What place the test has in the conception of the research under consideration,</a:t>
            </a:r>
            <a:endParaRPr lang="cs-CZ" sz="3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 smtClean="0"/>
              <a:t>Selecting a test, defining its content (the scope of the curriculum we want to test),</a:t>
            </a:r>
            <a:endParaRPr lang="cs-CZ" sz="3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 smtClean="0"/>
              <a:t>Formal breakdown,</a:t>
            </a:r>
            <a:endParaRPr lang="cs-CZ" sz="3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 smtClean="0"/>
              <a:t>Selection, formulation of test tasks, definition of goals,</a:t>
            </a:r>
            <a:endParaRPr lang="cs-CZ" sz="3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 smtClean="0"/>
              <a:t>Specify time to test, difficulty of each task - difficulty index, check test rate ...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3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562</Words>
  <Application>Microsoft Office PowerPoint</Application>
  <PresentationFormat>Vlastní</PresentationFormat>
  <Paragraphs>79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Methodology of pedagogical research and evaluation:  10. Theory and creation of didactic text, proposal of a prototype didactic text</vt:lpstr>
      <vt:lpstr>Prezentace aplikace PowerPoint</vt:lpstr>
      <vt:lpstr>Prezentace aplikace PowerPoint</vt:lpstr>
      <vt:lpstr> OTHER TYPES OF TESTS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Marková Jana</cp:lastModifiedBy>
  <cp:revision>122</cp:revision>
  <dcterms:created xsi:type="dcterms:W3CDTF">2017-05-10T10:51:34Z</dcterms:created>
  <dcterms:modified xsi:type="dcterms:W3CDTF">2017-07-25T13:49:05Z</dcterms:modified>
</cp:coreProperties>
</file>