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5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612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517" y="1253448"/>
            <a:ext cx="9144000" cy="1417834"/>
          </a:xfrm>
        </p:spPr>
        <p:txBody>
          <a:bodyPr>
            <a:normAutofit fontScale="90000"/>
          </a:bodyPr>
          <a:lstStyle/>
          <a:p>
            <a:r>
              <a:rPr lang="cs-CZ" dirty="0"/>
              <a:t>Řízení dodavatelských systémů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smtClean="0"/>
              <a:t>Ing. Ondrej Stopka, PhD.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Průvodce</a:t>
            </a:r>
            <a:r>
              <a:rPr lang="en-US" dirty="0"/>
              <a:t> </a:t>
            </a:r>
            <a:r>
              <a:rPr lang="en-US" dirty="0" err="1"/>
              <a:t>studiem</a:t>
            </a:r>
            <a:r>
              <a:rPr lang="en-US" dirty="0"/>
              <a:t> </a:t>
            </a:r>
            <a:r>
              <a:rPr lang="en-US" dirty="0" err="1"/>
              <a:t>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0616"/>
            <a:ext cx="10515600" cy="4606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Cílem předmětu je seznámit studenty s problematikou technologie a řízení dodavatelského řetězce (SCM - Supply </a:t>
            </a:r>
            <a:r>
              <a:rPr lang="cs-CZ" sz="2400" dirty="0" err="1"/>
              <a:t>Chain</a:t>
            </a:r>
            <a:r>
              <a:rPr lang="cs-CZ" sz="2400" dirty="0"/>
              <a:t> Management). Absolvent předmětu prokazuje znalosti zásobovacích systémů, logistických a dodavatelských systémů, umí popsat podnikové informační systémy a základní strategie v dodavatelských řetězcích, umí plánovat v podmínkách dodavatelských řetězců a pracovat s faktorem času v řízení dodavatelských </a:t>
            </a:r>
            <a:r>
              <a:rPr lang="cs-CZ" sz="2400" dirty="0" smtClean="0"/>
              <a:t>systémů</a:t>
            </a:r>
            <a:r>
              <a:rPr lang="en-US" sz="2600" dirty="0" smtClean="0"/>
              <a:t>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395"/>
            <a:ext cx="10515600" cy="1174321"/>
          </a:xfrm>
        </p:spPr>
        <p:txBody>
          <a:bodyPr/>
          <a:lstStyle/>
          <a:p>
            <a:pPr algn="ctr"/>
            <a:r>
              <a:rPr lang="cs-CZ" dirty="0"/>
              <a:t>Základní okruhy studia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7130"/>
            <a:ext cx="10515600" cy="4939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1.  </a:t>
            </a:r>
            <a:r>
              <a:rPr lang="cs-CZ" sz="2400" dirty="0" smtClean="0"/>
              <a:t>    Integrované </a:t>
            </a:r>
            <a:r>
              <a:rPr lang="cs-CZ" sz="2400" dirty="0"/>
              <a:t>hmotné a informační toky dodavatelských systémů.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dirty="0" smtClean="0"/>
              <a:t>     Hodnototvorné </a:t>
            </a:r>
            <a:r>
              <a:rPr lang="cs-CZ" sz="2400" dirty="0"/>
              <a:t>řetězce, charakteristiky, systémové funkce, procesní pojetí.</a:t>
            </a:r>
          </a:p>
          <a:p>
            <a:pPr marL="0" indent="0">
              <a:buNone/>
            </a:pPr>
            <a:r>
              <a:rPr lang="cs-CZ" sz="2400" dirty="0"/>
              <a:t>3</a:t>
            </a:r>
            <a:r>
              <a:rPr lang="cs-CZ" sz="2400" dirty="0" smtClean="0"/>
              <a:t>.      Dodavatelské </a:t>
            </a:r>
            <a:r>
              <a:rPr lang="cs-CZ" sz="2400" dirty="0"/>
              <a:t>řetězce v organizační struktuře podniku a procesy.</a:t>
            </a:r>
          </a:p>
          <a:p>
            <a:pPr marL="0" indent="0">
              <a:buNone/>
            </a:pPr>
            <a:r>
              <a:rPr lang="cs-CZ" sz="2400" dirty="0"/>
              <a:t>4</a:t>
            </a:r>
            <a:r>
              <a:rPr lang="cs-CZ" sz="2400" dirty="0" smtClean="0"/>
              <a:t>.      </a:t>
            </a:r>
            <a:r>
              <a:rPr lang="cs-CZ" sz="2400" dirty="0"/>
              <a:t>Struktury pořizovací, výrobní a distribuční logistiky.</a:t>
            </a:r>
          </a:p>
          <a:p>
            <a:pPr marL="0" indent="0">
              <a:buNone/>
            </a:pPr>
            <a:r>
              <a:rPr lang="cs-CZ" sz="2400" dirty="0"/>
              <a:t>5</a:t>
            </a:r>
            <a:r>
              <a:rPr lang="cs-CZ" sz="2400" dirty="0" smtClean="0"/>
              <a:t>.      </a:t>
            </a:r>
            <a:r>
              <a:rPr lang="cs-CZ" sz="2400" dirty="0"/>
              <a:t>Management řízení procesů v dodavatelských systémech.</a:t>
            </a:r>
          </a:p>
          <a:p>
            <a:pPr marL="0" indent="0">
              <a:buNone/>
            </a:pPr>
            <a:r>
              <a:rPr lang="cs-CZ" sz="2400" dirty="0"/>
              <a:t>6</a:t>
            </a:r>
            <a:r>
              <a:rPr lang="cs-CZ" sz="2400" dirty="0" smtClean="0"/>
              <a:t>.      Analýzy </a:t>
            </a:r>
            <a:r>
              <a:rPr lang="cs-CZ" sz="2400" dirty="0"/>
              <a:t>dodavatelských řetězců a modelové prostředky.</a:t>
            </a:r>
          </a:p>
          <a:p>
            <a:pPr marL="0" indent="0">
              <a:buNone/>
            </a:pPr>
            <a:r>
              <a:rPr lang="cs-CZ" sz="2400" dirty="0"/>
              <a:t>7. </a:t>
            </a:r>
            <a:r>
              <a:rPr lang="cs-CZ" sz="2400" dirty="0" smtClean="0"/>
              <a:t>     Plánování </a:t>
            </a:r>
            <a:r>
              <a:rPr lang="cs-CZ" sz="2400" dirty="0"/>
              <a:t>dodavatelských systémů.</a:t>
            </a:r>
          </a:p>
          <a:p>
            <a:pPr marL="0" indent="0">
              <a:buNone/>
            </a:pPr>
            <a:r>
              <a:rPr lang="cs-CZ" sz="2400" dirty="0"/>
              <a:t>8</a:t>
            </a:r>
            <a:r>
              <a:rPr lang="cs-CZ" sz="2400" dirty="0" smtClean="0"/>
              <a:t>.      Informatika </a:t>
            </a:r>
            <a:r>
              <a:rPr lang="cs-CZ" sz="2400" dirty="0"/>
              <a:t>a komunikace v dodavatelských procesech.</a:t>
            </a:r>
          </a:p>
          <a:p>
            <a:pPr marL="0" indent="0">
              <a:buNone/>
            </a:pPr>
            <a:r>
              <a:rPr lang="cs-CZ" sz="2400" dirty="0"/>
              <a:t>9. </a:t>
            </a:r>
            <a:r>
              <a:rPr lang="cs-CZ" sz="2400" dirty="0" smtClean="0"/>
              <a:t>     Skladovací </a:t>
            </a:r>
            <a:r>
              <a:rPr lang="cs-CZ" sz="2400" dirty="0"/>
              <a:t>systémy a skladování v dodavatelském řetězci.</a:t>
            </a:r>
          </a:p>
          <a:p>
            <a:pPr marL="0" indent="0">
              <a:buNone/>
            </a:pPr>
            <a:r>
              <a:rPr lang="cs-CZ" sz="2400" dirty="0"/>
              <a:t>10. </a:t>
            </a:r>
            <a:r>
              <a:rPr lang="cs-CZ" sz="2400" dirty="0" smtClean="0"/>
              <a:t>   Doprava </a:t>
            </a:r>
            <a:r>
              <a:rPr lang="cs-CZ" sz="2400" dirty="0"/>
              <a:t>v dodavatelském řetězci.</a:t>
            </a:r>
          </a:p>
          <a:p>
            <a:pPr marL="0" indent="0">
              <a:buNone/>
            </a:pPr>
            <a:r>
              <a:rPr lang="cs-CZ" sz="2400" dirty="0"/>
              <a:t>11. </a:t>
            </a:r>
            <a:r>
              <a:rPr lang="cs-CZ" sz="2400" dirty="0" smtClean="0"/>
              <a:t>   Manipulace </a:t>
            </a:r>
            <a:r>
              <a:rPr lang="cs-CZ" sz="2400" dirty="0"/>
              <a:t>se zbožím v dodavatelském řetězci.</a:t>
            </a:r>
          </a:p>
          <a:p>
            <a:pPr marL="0" indent="0">
              <a:buNone/>
            </a:pPr>
            <a:r>
              <a:rPr lang="cs-CZ" sz="2400" dirty="0"/>
              <a:t>12</a:t>
            </a:r>
            <a:r>
              <a:rPr lang="cs-CZ" sz="2400" dirty="0" smtClean="0"/>
              <a:t>.    </a:t>
            </a:r>
            <a:r>
              <a:rPr lang="cs-CZ" sz="2400" dirty="0"/>
              <a:t>Vývojové trendy v dodavatelských systémech a procesech.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379" y="0"/>
            <a:ext cx="10515600" cy="821931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20"/>
            <a:ext cx="10922582" cy="5476126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cs typeface="Times New Roman" pitchFamily="18" charset="0"/>
              </a:rPr>
              <a:t>BLECKER, T., KERSTEN, W., HERSTATT, C. </a:t>
            </a:r>
            <a:r>
              <a:rPr lang="sk-SK" sz="2000" dirty="0" err="1" smtClean="0">
                <a:cs typeface="Times New Roman" pitchFamily="18" charset="0"/>
              </a:rPr>
              <a:t>Key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Factors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for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Successful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Logistics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Services</a:t>
            </a:r>
            <a:r>
              <a:rPr lang="sk-SK" sz="2000" dirty="0" smtClean="0">
                <a:cs typeface="Times New Roman" pitchFamily="18" charset="0"/>
              </a:rPr>
              <a:t>, </a:t>
            </a:r>
            <a:r>
              <a:rPr lang="sk-SK" sz="2000" dirty="0" err="1" smtClean="0">
                <a:cs typeface="Times New Roman" pitchFamily="18" charset="0"/>
              </a:rPr>
              <a:t>Transportation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Concepts</a:t>
            </a:r>
            <a:r>
              <a:rPr lang="sk-SK" sz="2000" dirty="0" smtClean="0">
                <a:cs typeface="Times New Roman" pitchFamily="18" charset="0"/>
              </a:rPr>
              <a:t>, IT and </a:t>
            </a:r>
            <a:r>
              <a:rPr lang="sk-SK" sz="2000" dirty="0" err="1" smtClean="0">
                <a:cs typeface="Times New Roman" pitchFamily="18" charset="0"/>
              </a:rPr>
              <a:t>Management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Tools</a:t>
            </a:r>
            <a:r>
              <a:rPr lang="sk-SK" sz="2000" dirty="0" smtClean="0">
                <a:cs typeface="Times New Roman" pitchFamily="18" charset="0"/>
              </a:rPr>
              <a:t>: </a:t>
            </a:r>
            <a:r>
              <a:rPr lang="sk-SK" sz="2000" dirty="0" err="1" smtClean="0">
                <a:cs typeface="Times New Roman" pitchFamily="18" charset="0"/>
              </a:rPr>
              <a:t>Erich</a:t>
            </a:r>
            <a:r>
              <a:rPr lang="sk-SK" sz="2000" dirty="0" smtClean="0">
                <a:cs typeface="Times New Roman" pitchFamily="18" charset="0"/>
              </a:rPr>
              <a:t> Schmidt </a:t>
            </a:r>
            <a:r>
              <a:rPr lang="sk-SK" sz="2000" dirty="0" err="1" smtClean="0">
                <a:cs typeface="Times New Roman" pitchFamily="18" charset="0"/>
              </a:rPr>
              <a:t>Verlag</a:t>
            </a:r>
            <a:r>
              <a:rPr lang="sk-SK" sz="2000" dirty="0" smtClean="0">
                <a:cs typeface="Times New Roman" pitchFamily="18" charset="0"/>
              </a:rPr>
              <a:t> </a:t>
            </a:r>
            <a:r>
              <a:rPr lang="sk-SK" sz="2000" dirty="0" err="1" smtClean="0">
                <a:cs typeface="Times New Roman" pitchFamily="18" charset="0"/>
              </a:rPr>
              <a:t>GmbH</a:t>
            </a:r>
            <a:r>
              <a:rPr lang="sk-SK" sz="2000" dirty="0" smtClean="0">
                <a:cs typeface="Times New Roman" pitchFamily="18" charset="0"/>
              </a:rPr>
              <a:t> &amp; </a:t>
            </a:r>
            <a:r>
              <a:rPr lang="sk-SK" sz="2000" dirty="0" err="1" smtClean="0">
                <a:cs typeface="Times New Roman" pitchFamily="18" charset="0"/>
              </a:rPr>
              <a:t>Co</a:t>
            </a:r>
            <a:r>
              <a:rPr lang="sk-SK" sz="2000" dirty="0" smtClean="0">
                <a:cs typeface="Times New Roman" pitchFamily="18" charset="0"/>
              </a:rPr>
              <a:t> KG, 2007. 308 s. </a:t>
            </a:r>
            <a:r>
              <a:rPr lang="sk-SK" sz="2000" dirty="0" err="1" smtClean="0">
                <a:cs typeface="Times New Roman" pitchFamily="18" charset="0"/>
              </a:rPr>
              <a:t>svazek</a:t>
            </a:r>
            <a:r>
              <a:rPr lang="sk-SK" sz="2000" dirty="0" smtClean="0">
                <a:cs typeface="Times New Roman" pitchFamily="18" charset="0"/>
              </a:rPr>
              <a:t> 5. ISBN 978-3-503-10600-4.</a:t>
            </a:r>
          </a:p>
          <a:p>
            <a:pPr lvl="0" algn="just"/>
            <a:r>
              <a:rPr lang="cs-CZ" sz="2000" dirty="0"/>
              <a:t>LUKOSZOVÁ, X. Logistické technologie v dodavatelském řetězci. 1. vyd. Praha: </a:t>
            </a:r>
            <a:r>
              <a:rPr lang="cs-CZ" sz="2000" dirty="0" err="1"/>
              <a:t>Ekopress</a:t>
            </a:r>
            <a:r>
              <a:rPr lang="cs-CZ" sz="2000" dirty="0"/>
              <a:t>, 2012. 121 s. ISBN 978-80-86929-89-7. </a:t>
            </a:r>
          </a:p>
          <a:p>
            <a:pPr lvl="0" algn="just"/>
            <a:r>
              <a:rPr lang="cs-CZ" sz="2000" dirty="0"/>
              <a:t>JEŘÁBEK, Karel. Logistika: studijní opora pro kombinované studium. 1. vyd. České Budějovice: Vysoká škola technická a ekonomická v Českých Budějovicích, 2012. 96 s. ISBN 978-80-7468-016-8. </a:t>
            </a:r>
          </a:p>
          <a:p>
            <a:pPr lvl="0" algn="just"/>
            <a:r>
              <a:rPr lang="cs-CZ" sz="2000" dirty="0"/>
              <a:t>Pernica, P.: Logistika pro 21. Století (Supply </a:t>
            </a:r>
            <a:r>
              <a:rPr lang="cs-CZ" sz="2000" dirty="0" err="1"/>
              <a:t>Chain</a:t>
            </a:r>
            <a:r>
              <a:rPr lang="cs-CZ" sz="2000" dirty="0"/>
              <a:t> Management) 1., 2.a 3. díl, Radix Praha, 2005. 1.díl 569 str. ISBN </a:t>
            </a:r>
            <a:r>
              <a:rPr lang="cs-CZ" sz="2000" dirty="0" smtClean="0"/>
              <a:t>80-86032-59-4.</a:t>
            </a:r>
            <a:endParaRPr lang="cs-CZ" sz="2000" dirty="0"/>
          </a:p>
          <a:p>
            <a:pPr lvl="0" algn="just"/>
            <a:r>
              <a:rPr lang="cs-CZ" sz="2000" dirty="0"/>
              <a:t>Gros, Ivan. Logistika. Vyd. 1. Praha: Vydavatelství VŠCHT, 1996. 228 s. ISBN 80-7080-262-6</a:t>
            </a:r>
            <a:r>
              <a:rPr lang="cs-CZ" sz="2000" dirty="0" smtClean="0"/>
              <a:t>.</a:t>
            </a:r>
          </a:p>
          <a:p>
            <a:pPr lvl="0" algn="just"/>
            <a:r>
              <a:rPr lang="cs-CZ" sz="2000" dirty="0" err="1"/>
              <a:t>Cempírek</a:t>
            </a:r>
            <a:r>
              <a:rPr lang="cs-CZ" sz="2000" dirty="0"/>
              <a:t>, V., Kampf, R. Logistika. Vyd. 1. Pardubice: Institut Jana </a:t>
            </a:r>
            <a:r>
              <a:rPr lang="cs-CZ" sz="2000" dirty="0" err="1"/>
              <a:t>Pernera</a:t>
            </a:r>
            <a:r>
              <a:rPr lang="cs-CZ" sz="2000" dirty="0"/>
              <a:t>, 2005. 108 s. ISBN 80-86530-23-X.</a:t>
            </a:r>
          </a:p>
          <a:p>
            <a:pPr lvl="0" algn="just"/>
            <a:r>
              <a:rPr lang="cs-CZ" sz="2000" smtClean="0"/>
              <a:t>TOUŠEK</a:t>
            </a:r>
            <a:r>
              <a:rPr lang="cs-CZ" sz="2000" dirty="0"/>
              <a:t>, R. Management dopravy. České Budějovice: Jihočeská univerzita v Českých Budějovicích, 2009. ISBN 978-80-7394-172-7. </a:t>
            </a:r>
          </a:p>
          <a:p>
            <a:pPr lvl="0"/>
            <a:endParaRPr lang="cs-CZ" sz="2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904126"/>
            <a:ext cx="10738503" cy="5467810"/>
          </a:xfrm>
        </p:spPr>
        <p:txBody>
          <a:bodyPr>
            <a:normAutofit/>
          </a:bodyPr>
          <a:lstStyle/>
          <a:p>
            <a:pPr lvl="0" algn="just"/>
            <a:r>
              <a:rPr lang="cs-CZ" sz="2000" dirty="0"/>
              <a:t>FIALA, P. Dynamické dodavatelské sítě.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2009. ISBN 978-80-7431-023-2.</a:t>
            </a:r>
          </a:p>
          <a:p>
            <a:pPr lvl="0" algn="just"/>
            <a:r>
              <a:rPr lang="cs-CZ" sz="2000" dirty="0"/>
              <a:t>BAZALA, J. a </a:t>
            </a:r>
            <a:r>
              <a:rPr lang="cs-CZ" sz="2000" dirty="0" smtClean="0"/>
              <a:t>kol. </a:t>
            </a:r>
            <a:r>
              <a:rPr lang="cs-CZ" sz="2000" dirty="0"/>
              <a:t>Logistika v praxi. Praha: </a:t>
            </a:r>
            <a:r>
              <a:rPr lang="cs-CZ" sz="2000" dirty="0" err="1"/>
              <a:t>Verlag</a:t>
            </a:r>
            <a:r>
              <a:rPr lang="cs-CZ" sz="2000" dirty="0"/>
              <a:t> </a:t>
            </a:r>
            <a:r>
              <a:rPr lang="cs-CZ" sz="2000" dirty="0" err="1"/>
              <a:t>Dashöfer</a:t>
            </a:r>
            <a:r>
              <a:rPr lang="cs-CZ" sz="2000" dirty="0"/>
              <a:t>, 2004. ISBN 80-86229-71-8. </a:t>
            </a:r>
          </a:p>
          <a:p>
            <a:pPr lvl="0" algn="just"/>
            <a:r>
              <a:rPr lang="cs-CZ" sz="2000" dirty="0"/>
              <a:t>LAMBERT, </a:t>
            </a:r>
            <a:r>
              <a:rPr lang="cs-CZ" sz="2000" dirty="0" err="1"/>
              <a:t>Douglas</a:t>
            </a:r>
            <a:r>
              <a:rPr lang="cs-CZ" sz="2000" dirty="0"/>
              <a:t> M. Supply </a:t>
            </a:r>
            <a:r>
              <a:rPr lang="cs-CZ" sz="2000" dirty="0" err="1"/>
              <a:t>Chain</a:t>
            </a:r>
            <a:r>
              <a:rPr lang="cs-CZ" sz="2000" dirty="0"/>
              <a:t> Management: </a:t>
            </a:r>
            <a:r>
              <a:rPr lang="cs-CZ" sz="2000" dirty="0" err="1"/>
              <a:t>Processes</a:t>
            </a:r>
            <a:r>
              <a:rPr lang="cs-CZ" sz="2000" dirty="0"/>
              <a:t>, </a:t>
            </a:r>
            <a:r>
              <a:rPr lang="cs-CZ" sz="2000" dirty="0" err="1"/>
              <a:t>Partnerships</a:t>
            </a:r>
            <a:r>
              <a:rPr lang="cs-CZ" sz="2000" dirty="0"/>
              <a:t>, Performance. 2nd </a:t>
            </a:r>
            <a:r>
              <a:rPr lang="cs-CZ" sz="2000" smtClean="0"/>
              <a:t>ed.: </a:t>
            </a:r>
            <a:r>
              <a:rPr lang="cs-CZ" sz="2000" dirty="0"/>
              <a:t>Supply </a:t>
            </a:r>
            <a:r>
              <a:rPr lang="cs-CZ" sz="2000" dirty="0" err="1"/>
              <a:t>Chain</a:t>
            </a:r>
            <a:r>
              <a:rPr lang="cs-CZ" sz="2000" dirty="0"/>
              <a:t> Management Institute, 2005. 344 s. ISBN 978-0-9759949-1-7. </a:t>
            </a:r>
          </a:p>
          <a:p>
            <a:pPr lvl="0" algn="just"/>
            <a:r>
              <a:rPr lang="cs-CZ" sz="2000" dirty="0"/>
              <a:t>HUGOS, Michael H. Essentials </a:t>
            </a:r>
            <a:r>
              <a:rPr lang="cs-CZ" sz="2000" dirty="0" err="1"/>
              <a:t>of</a:t>
            </a:r>
            <a:r>
              <a:rPr lang="cs-CZ" sz="2000" dirty="0"/>
              <a:t> Supply </a:t>
            </a:r>
            <a:r>
              <a:rPr lang="cs-CZ" sz="2000" dirty="0" err="1"/>
              <a:t>Chain</a:t>
            </a:r>
            <a:r>
              <a:rPr lang="cs-CZ" sz="2000" dirty="0"/>
              <a:t> Management. </a:t>
            </a:r>
            <a:r>
              <a:rPr lang="cs-CZ" sz="2000" dirty="0" smtClean="0"/>
              <a:t>3rd </a:t>
            </a:r>
            <a:r>
              <a:rPr lang="cs-CZ" sz="2000" dirty="0" err="1" smtClean="0"/>
              <a:t>ed</a:t>
            </a:r>
            <a:r>
              <a:rPr lang="cs-CZ" sz="2000" dirty="0" smtClean="0"/>
              <a:t>.: </a:t>
            </a:r>
            <a:r>
              <a:rPr lang="cs-CZ" sz="2000" dirty="0" err="1"/>
              <a:t>Wiley</a:t>
            </a:r>
            <a:r>
              <a:rPr lang="cs-CZ" sz="2000" dirty="0"/>
              <a:t>, 2011. 348 s. ISBN 978-0-470-94218-5. </a:t>
            </a:r>
          </a:p>
          <a:p>
            <a:pPr lvl="0" algn="just"/>
            <a:r>
              <a:rPr lang="cs-CZ" sz="2000" dirty="0"/>
              <a:t>ŠIROKÝ, J. a kol. Transport technology and </a:t>
            </a:r>
            <a:r>
              <a:rPr lang="cs-CZ" sz="2000" dirty="0" err="1"/>
              <a:t>control</a:t>
            </a:r>
            <a:r>
              <a:rPr lang="cs-CZ" sz="2000" dirty="0"/>
              <a:t>. Brno: Tribun EU, 2012. 237 s. ISBN 978-80-263-0268-1. </a:t>
            </a:r>
          </a:p>
          <a:p>
            <a:pPr algn="just"/>
            <a:r>
              <a:rPr lang="cs-CZ" sz="2000" dirty="0"/>
              <a:t>SOUTHERN, R. Neil. </a:t>
            </a:r>
            <a:r>
              <a:rPr lang="cs-CZ" sz="2000" dirty="0" err="1"/>
              <a:t>Transportation</a:t>
            </a:r>
            <a:r>
              <a:rPr lang="cs-CZ" sz="2000" dirty="0"/>
              <a:t> and </a:t>
            </a:r>
            <a:r>
              <a:rPr lang="cs-CZ" sz="2000" dirty="0" err="1"/>
              <a:t>Logistics</a:t>
            </a:r>
            <a:r>
              <a:rPr lang="cs-CZ" sz="2000" dirty="0"/>
              <a:t> </a:t>
            </a:r>
            <a:r>
              <a:rPr lang="cs-CZ" sz="2000" dirty="0" err="1"/>
              <a:t>Basics</a:t>
            </a:r>
            <a:r>
              <a:rPr lang="cs-CZ" sz="2000" dirty="0"/>
              <a:t>. ilustrované vydání. </a:t>
            </a:r>
            <a:r>
              <a:rPr lang="cs-CZ" sz="2000" dirty="0" err="1"/>
              <a:t>Northwestern</a:t>
            </a:r>
            <a:r>
              <a:rPr lang="cs-CZ" sz="2000" dirty="0"/>
              <a:t> University: Continental </a:t>
            </a:r>
            <a:r>
              <a:rPr lang="cs-CZ" sz="2000" dirty="0" err="1"/>
              <a:t>Traffic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 </a:t>
            </a:r>
            <a:r>
              <a:rPr lang="cs-CZ" sz="2000" dirty="0" err="1"/>
              <a:t>Company</a:t>
            </a:r>
            <a:r>
              <a:rPr lang="cs-CZ" sz="2000" dirty="0"/>
              <a:t>, 1997. 375 s. A Handbook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Transportation</a:t>
            </a:r>
            <a:r>
              <a:rPr lang="cs-CZ" sz="2000" dirty="0"/>
              <a:t> and </a:t>
            </a:r>
            <a:r>
              <a:rPr lang="cs-CZ" sz="2000" dirty="0" err="1"/>
              <a:t>Logistics</a:t>
            </a:r>
            <a:r>
              <a:rPr lang="cs-CZ" sz="2000" dirty="0"/>
              <a:t> </a:t>
            </a:r>
            <a:r>
              <a:rPr lang="cs-CZ" sz="2000" dirty="0" err="1"/>
              <a:t>Professionals</a:t>
            </a:r>
            <a:r>
              <a:rPr lang="cs-CZ" sz="2000" dirty="0"/>
              <a:t> and </a:t>
            </a:r>
            <a:r>
              <a:rPr lang="cs-CZ" sz="2000" dirty="0" err="1"/>
              <a:t>Students</a:t>
            </a:r>
            <a:r>
              <a:rPr lang="cs-CZ" sz="2000" dirty="0"/>
              <a:t>. ISBN 978-0-9655014-0-8.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3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904126"/>
            <a:ext cx="10738503" cy="5467810"/>
          </a:xfrm>
        </p:spPr>
        <p:txBody>
          <a:bodyPr>
            <a:normAutofit/>
          </a:bodyPr>
          <a:lstStyle/>
          <a:p>
            <a:pPr lvl="0" algn="just"/>
            <a:r>
              <a:rPr lang="cs-CZ" sz="2000" dirty="0"/>
              <a:t>SCHULTE, CH.: Logistika. Praha, Victoria </a:t>
            </a:r>
            <a:r>
              <a:rPr lang="cs-CZ" sz="2000" dirty="0" err="1"/>
              <a:t>publishing</a:t>
            </a:r>
            <a:r>
              <a:rPr lang="cs-CZ" sz="2000" dirty="0"/>
              <a:t>, 1994. ISBN 80-85605-87-2.</a:t>
            </a:r>
          </a:p>
          <a:p>
            <a:pPr lvl="0" algn="just"/>
            <a:r>
              <a:rPr lang="en-US" sz="2000" dirty="0"/>
              <a:t>MACUROVÁ, L. et. </a:t>
            </a:r>
            <a:r>
              <a:rPr lang="en-US" sz="2000" dirty="0" err="1"/>
              <a:t>Logistika</a:t>
            </a:r>
            <a:r>
              <a:rPr lang="en-US" sz="2000" dirty="0"/>
              <a:t>. </a:t>
            </a:r>
            <a:r>
              <a:rPr lang="en-US" sz="2000" dirty="0" err="1"/>
              <a:t>Sbírka</a:t>
            </a:r>
            <a:r>
              <a:rPr lang="en-US" sz="2000" dirty="0"/>
              <a:t> </a:t>
            </a:r>
            <a:r>
              <a:rPr lang="en-US" sz="2000" dirty="0" err="1"/>
              <a:t>příkladů</a:t>
            </a:r>
            <a:r>
              <a:rPr lang="en-US" sz="2000" dirty="0"/>
              <a:t>. </a:t>
            </a:r>
            <a:r>
              <a:rPr lang="en-US" sz="2000" dirty="0" err="1"/>
              <a:t>Studijní</a:t>
            </a:r>
            <a:r>
              <a:rPr lang="en-US" sz="2000" dirty="0"/>
              <a:t> </a:t>
            </a:r>
            <a:r>
              <a:rPr lang="en-US" sz="2000" dirty="0" err="1"/>
              <a:t>pomůcka</a:t>
            </a:r>
            <a:r>
              <a:rPr lang="en-US" sz="2000" dirty="0"/>
              <a:t> pro </a:t>
            </a:r>
            <a:r>
              <a:rPr lang="en-US" sz="2000" dirty="0" err="1"/>
              <a:t>distanční</a:t>
            </a:r>
            <a:r>
              <a:rPr lang="en-US" sz="2000" dirty="0"/>
              <a:t> </a:t>
            </a:r>
            <a:r>
              <a:rPr lang="en-US" sz="2000" dirty="0" err="1"/>
              <a:t>studium</a:t>
            </a:r>
            <a:r>
              <a:rPr lang="en-US" sz="2000" dirty="0"/>
              <a:t>. </a:t>
            </a:r>
            <a:r>
              <a:rPr lang="en-US" sz="2000" dirty="0" err="1"/>
              <a:t>Zlín</a:t>
            </a:r>
            <a:r>
              <a:rPr lang="en-US" sz="2000" dirty="0"/>
              <a:t>, </a:t>
            </a:r>
            <a:r>
              <a:rPr lang="en-US" sz="2000" dirty="0" err="1"/>
              <a:t>Univerzita</a:t>
            </a:r>
            <a:r>
              <a:rPr lang="en-US" sz="2000" dirty="0"/>
              <a:t> </a:t>
            </a:r>
            <a:r>
              <a:rPr lang="en-US" sz="2000" dirty="0" err="1"/>
              <a:t>Tomáše</a:t>
            </a:r>
            <a:r>
              <a:rPr lang="en-US" sz="2000" dirty="0"/>
              <a:t> </a:t>
            </a:r>
            <a:r>
              <a:rPr lang="en-US" sz="2000" dirty="0" err="1"/>
              <a:t>Bati</a:t>
            </a:r>
            <a:r>
              <a:rPr lang="en-US" sz="2000" dirty="0"/>
              <a:t>, 2008. ISBN 978-80-3718-745-3.</a:t>
            </a:r>
            <a:endParaRPr lang="cs-CZ" sz="2000" dirty="0"/>
          </a:p>
          <a:p>
            <a:pPr lvl="0" algn="just"/>
            <a:r>
              <a:rPr lang="en-US" sz="2000" dirty="0"/>
              <a:t>JEŘÁBEK, K. </a:t>
            </a:r>
            <a:r>
              <a:rPr lang="en-US" sz="2000" dirty="0" err="1"/>
              <a:t>Doprava</a:t>
            </a:r>
            <a:r>
              <a:rPr lang="en-US" sz="2000" dirty="0"/>
              <a:t>, </a:t>
            </a:r>
            <a:r>
              <a:rPr lang="en-US" sz="2000" dirty="0" err="1"/>
              <a:t>manipulace</a:t>
            </a:r>
            <a:r>
              <a:rPr lang="en-US" sz="2000" dirty="0"/>
              <a:t>, </a:t>
            </a:r>
            <a:r>
              <a:rPr lang="en-US" sz="2000" dirty="0" err="1"/>
              <a:t>skladování</a:t>
            </a:r>
            <a:r>
              <a:rPr lang="en-US" sz="2000" dirty="0"/>
              <a:t> – </a:t>
            </a:r>
            <a:r>
              <a:rPr lang="en-US" sz="2000" dirty="0" err="1"/>
              <a:t>logistika</a:t>
            </a:r>
            <a:r>
              <a:rPr lang="en-US" sz="2000" dirty="0"/>
              <a:t>. </a:t>
            </a:r>
            <a:r>
              <a:rPr lang="en-US" sz="2000" dirty="0" err="1"/>
              <a:t>Stavební</a:t>
            </a:r>
            <a:r>
              <a:rPr lang="en-US" sz="2000" dirty="0"/>
              <a:t> </a:t>
            </a:r>
            <a:r>
              <a:rPr lang="en-US" sz="2000" dirty="0" err="1"/>
              <a:t>informace</a:t>
            </a:r>
            <a:r>
              <a:rPr lang="en-US" sz="2000" dirty="0"/>
              <a:t>, </a:t>
            </a:r>
            <a:r>
              <a:rPr lang="en-US" sz="2000" dirty="0" err="1"/>
              <a:t>ročník</a:t>
            </a:r>
            <a:r>
              <a:rPr lang="en-US" sz="2000" dirty="0"/>
              <a:t> XI, </a:t>
            </a:r>
            <a:r>
              <a:rPr lang="en-US" sz="2000" dirty="0" err="1"/>
              <a:t>září</a:t>
            </a:r>
            <a:r>
              <a:rPr lang="en-US" sz="2000" dirty="0"/>
              <a:t> 2004, </a:t>
            </a:r>
            <a:r>
              <a:rPr lang="en-US" sz="2000" dirty="0" err="1"/>
              <a:t>monotematické</a:t>
            </a:r>
            <a:r>
              <a:rPr lang="en-US" sz="2000" dirty="0"/>
              <a:t> </a:t>
            </a:r>
            <a:r>
              <a:rPr lang="en-US" sz="2000" dirty="0" err="1"/>
              <a:t>číslo</a:t>
            </a:r>
            <a:r>
              <a:rPr lang="en-US" sz="2000" dirty="0"/>
              <a:t>, 28. </a:t>
            </a:r>
            <a:r>
              <a:rPr lang="en-US" sz="2000" dirty="0" err="1"/>
              <a:t>publikace</a:t>
            </a:r>
            <a:r>
              <a:rPr lang="en-US" sz="2000" dirty="0"/>
              <a:t>, str. 3-31. ISSN 1211-2259.</a:t>
            </a:r>
            <a:endParaRPr lang="cs-CZ" sz="2000" dirty="0"/>
          </a:p>
          <a:p>
            <a:pPr lvl="0" algn="just"/>
            <a:r>
              <a:rPr lang="en-US" sz="2000" dirty="0"/>
              <a:t>KULČÁK, L., K RÁL, D. </a:t>
            </a:r>
            <a:r>
              <a:rPr lang="en-US" sz="2000" dirty="0" err="1"/>
              <a:t>Logistika</a:t>
            </a:r>
            <a:r>
              <a:rPr lang="en-US" sz="2000" dirty="0"/>
              <a:t>. </a:t>
            </a:r>
            <a:r>
              <a:rPr lang="en-US" sz="2000" dirty="0" err="1"/>
              <a:t>Studijní</a:t>
            </a:r>
            <a:r>
              <a:rPr lang="en-US" sz="2000" dirty="0"/>
              <a:t> </a:t>
            </a:r>
            <a:r>
              <a:rPr lang="en-US" sz="2000" dirty="0" err="1"/>
              <a:t>opora</a:t>
            </a:r>
            <a:r>
              <a:rPr lang="en-US" sz="2000" dirty="0"/>
              <a:t> pro </a:t>
            </a:r>
            <a:r>
              <a:rPr lang="en-US" sz="2000" dirty="0" err="1"/>
              <a:t>kombinovanou</a:t>
            </a:r>
            <a:r>
              <a:rPr lang="en-US" sz="2000" dirty="0"/>
              <a:t> </a:t>
            </a:r>
            <a:r>
              <a:rPr lang="en-US" sz="2000" dirty="0" err="1"/>
              <a:t>formu</a:t>
            </a:r>
            <a:r>
              <a:rPr lang="en-US" sz="2000" dirty="0"/>
              <a:t>. Brno, </a:t>
            </a:r>
            <a:r>
              <a:rPr lang="en-US" sz="2000" dirty="0" err="1"/>
              <a:t>Akademie</a:t>
            </a:r>
            <a:r>
              <a:rPr lang="en-US" sz="2000" dirty="0"/>
              <a:t> Sting v </a:t>
            </a:r>
            <a:r>
              <a:rPr lang="en-US" sz="2000" dirty="0" err="1"/>
              <a:t>Brně</a:t>
            </a:r>
            <a:r>
              <a:rPr lang="en-US" sz="2000" dirty="0"/>
              <a:t>, 2010. ISBN 978-80-86342-88-7.</a:t>
            </a:r>
            <a:endParaRPr lang="cs-CZ" sz="2000" dirty="0"/>
          </a:p>
          <a:p>
            <a:pPr lvl="0" algn="just"/>
            <a:r>
              <a:rPr lang="en-US" sz="2000" cap="all" dirty="0"/>
              <a:t>Jeřábek</a:t>
            </a:r>
            <a:r>
              <a:rPr lang="en-US" sz="2000" dirty="0"/>
              <a:t>, K., FRAJOVÁ, M. </a:t>
            </a:r>
            <a:r>
              <a:rPr lang="en-US" sz="2000" dirty="0" err="1"/>
              <a:t>Výroba</a:t>
            </a:r>
            <a:r>
              <a:rPr lang="en-US" sz="2000" dirty="0"/>
              <a:t> a </a:t>
            </a:r>
            <a:r>
              <a:rPr lang="en-US" sz="2000" dirty="0" err="1"/>
              <a:t>distribuce</a:t>
            </a:r>
            <a:r>
              <a:rPr lang="en-US" sz="2000" dirty="0"/>
              <a:t> </a:t>
            </a:r>
            <a:r>
              <a:rPr lang="en-US" sz="2000" dirty="0" err="1"/>
              <a:t>stavebních</a:t>
            </a:r>
            <a:r>
              <a:rPr lang="en-US" sz="2000" dirty="0"/>
              <a:t> </a:t>
            </a:r>
            <a:r>
              <a:rPr lang="en-US" sz="2000" dirty="0" err="1"/>
              <a:t>materiálů</a:t>
            </a:r>
            <a:r>
              <a:rPr lang="en-US" sz="2000" dirty="0"/>
              <a:t> – </a:t>
            </a:r>
            <a:r>
              <a:rPr lang="en-US" sz="2000" dirty="0" err="1"/>
              <a:t>racionalizační</a:t>
            </a:r>
            <a:r>
              <a:rPr lang="en-US" sz="2000" dirty="0"/>
              <a:t> </a:t>
            </a:r>
            <a:r>
              <a:rPr lang="en-US" sz="2000" dirty="0" err="1"/>
              <a:t>potenciály</a:t>
            </a:r>
            <a:r>
              <a:rPr lang="en-US" sz="2000" dirty="0"/>
              <a:t> </a:t>
            </a:r>
            <a:r>
              <a:rPr lang="en-US" sz="2000" dirty="0" err="1"/>
              <a:t>logistiky</a:t>
            </a:r>
            <a:r>
              <a:rPr lang="en-US" sz="2000" dirty="0"/>
              <a:t>. </a:t>
            </a:r>
            <a:r>
              <a:rPr lang="en-US" sz="2000" dirty="0" err="1"/>
              <a:t>Stavební</a:t>
            </a:r>
            <a:r>
              <a:rPr lang="en-US" sz="2000" dirty="0"/>
              <a:t> </a:t>
            </a:r>
            <a:r>
              <a:rPr lang="en-US" sz="2000" dirty="0" err="1"/>
              <a:t>informace</a:t>
            </a:r>
            <a:r>
              <a:rPr lang="en-US" sz="2000" dirty="0"/>
              <a:t>,  </a:t>
            </a:r>
            <a:r>
              <a:rPr lang="en-US" sz="2000" dirty="0" err="1"/>
              <a:t>ročník</a:t>
            </a:r>
            <a:r>
              <a:rPr lang="en-US" sz="2000" dirty="0"/>
              <a:t>   XIII. </a:t>
            </a:r>
            <a:r>
              <a:rPr lang="en-US" sz="2000" dirty="0" err="1"/>
              <a:t>září</a:t>
            </a:r>
            <a:r>
              <a:rPr lang="en-US" sz="2000" dirty="0"/>
              <a:t> 2006,  </a:t>
            </a:r>
            <a:r>
              <a:rPr lang="en-US" sz="2000" dirty="0" err="1"/>
              <a:t>monotematické</a:t>
            </a:r>
            <a:r>
              <a:rPr lang="en-US" sz="2000" dirty="0"/>
              <a:t> </a:t>
            </a:r>
            <a:r>
              <a:rPr lang="en-US" sz="2000" dirty="0" err="1"/>
              <a:t>číslo</a:t>
            </a:r>
            <a:r>
              <a:rPr lang="en-US" sz="2000" dirty="0"/>
              <a:t>, 44. </a:t>
            </a:r>
            <a:r>
              <a:rPr lang="en-US" sz="2000" dirty="0" err="1"/>
              <a:t>publikace</a:t>
            </a:r>
            <a:r>
              <a:rPr lang="en-US" sz="2000" dirty="0"/>
              <a:t>, str. 3-27. ISSN 1211-2259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0" algn="just"/>
            <a:r>
              <a:rPr lang="de-DE" sz="2000" dirty="0" smtClean="0"/>
              <a:t>KUHN</a:t>
            </a:r>
            <a:r>
              <a:rPr lang="de-DE" sz="2000" dirty="0"/>
              <a:t>, A. Prozessketten in der Logistik. Dortmund, Verlag Praxiswissen 1995. ISBN 3-929443-49-X.</a:t>
            </a:r>
          </a:p>
          <a:p>
            <a:pPr lvl="0" algn="just"/>
            <a:r>
              <a:rPr lang="de-DE" sz="2000" smtClean="0"/>
              <a:t>JüNEMANN</a:t>
            </a:r>
            <a:r>
              <a:rPr lang="de-DE" sz="2000" dirty="0"/>
              <a:t>, R.: Materialfluss und Logistik. Berlin, Springer-Verlag, 1989. ISBN 3-540-51225-X</a:t>
            </a:r>
          </a:p>
          <a:p>
            <a:pPr lvl="0" algn="just"/>
            <a:endParaRPr lang="cs-CZ" sz="2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00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44530"/>
            <a:ext cx="10515600" cy="1146158"/>
          </a:xfrm>
        </p:spPr>
        <p:txBody>
          <a:bodyPr/>
          <a:lstStyle/>
          <a:p>
            <a:r>
              <a:rPr lang="en-US" dirty="0" err="1"/>
              <a:t>Průběh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a </a:t>
            </a:r>
            <a:r>
              <a:rPr lang="en-US" dirty="0" err="1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555"/>
            <a:ext cx="10515600" cy="46924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u="sng" dirty="0"/>
              <a:t>Organizační formy výuky:</a:t>
            </a:r>
            <a:endParaRPr lang="cs-CZ" sz="2400" dirty="0"/>
          </a:p>
          <a:p>
            <a:r>
              <a:rPr lang="cs-CZ" sz="2400" dirty="0" smtClean="0"/>
              <a:t>přednáška</a:t>
            </a:r>
            <a:endParaRPr lang="cs-CZ" sz="2400" dirty="0"/>
          </a:p>
          <a:p>
            <a:r>
              <a:rPr lang="cs-CZ" sz="2400" dirty="0" smtClean="0"/>
              <a:t>cvičení</a:t>
            </a:r>
            <a:endParaRPr lang="cs-CZ" sz="2400" dirty="0"/>
          </a:p>
          <a:p>
            <a:r>
              <a:rPr lang="cs-CZ" sz="2400" dirty="0" smtClean="0"/>
              <a:t>tutoriál</a:t>
            </a:r>
            <a:r>
              <a:rPr lang="cs-CZ" sz="2400" dirty="0"/>
              <a:t> </a:t>
            </a:r>
          </a:p>
          <a:p>
            <a:r>
              <a:rPr lang="cs-CZ" sz="2400" dirty="0" smtClean="0"/>
              <a:t>konzultace</a:t>
            </a:r>
          </a:p>
          <a:p>
            <a:pPr marL="0" indent="0">
              <a:buNone/>
            </a:pPr>
            <a:r>
              <a:rPr lang="cs-CZ" sz="2400" u="sng" dirty="0" smtClean="0"/>
              <a:t>Komplexní výukové metody:</a:t>
            </a:r>
            <a:endParaRPr lang="cs-CZ" sz="2400" dirty="0" smtClean="0"/>
          </a:p>
          <a:p>
            <a:r>
              <a:rPr lang="cs-CZ" sz="2400" dirty="0" smtClean="0"/>
              <a:t>frontální </a:t>
            </a:r>
            <a:r>
              <a:rPr lang="cs-CZ" sz="2400" dirty="0"/>
              <a:t>výuka</a:t>
            </a:r>
          </a:p>
          <a:p>
            <a:r>
              <a:rPr lang="cs-CZ" sz="2400" dirty="0" smtClean="0"/>
              <a:t>projektová </a:t>
            </a:r>
            <a:r>
              <a:rPr lang="cs-CZ" sz="2400" dirty="0"/>
              <a:t>výuka </a:t>
            </a:r>
          </a:p>
          <a:p>
            <a:r>
              <a:rPr lang="cs-CZ" sz="2400" dirty="0" smtClean="0"/>
              <a:t>skupinová </a:t>
            </a:r>
            <a:r>
              <a:rPr lang="cs-CZ" sz="2400" dirty="0"/>
              <a:t>výuka – kooperace</a:t>
            </a:r>
          </a:p>
          <a:p>
            <a:r>
              <a:rPr lang="cs-CZ" sz="2400" dirty="0" smtClean="0"/>
              <a:t>brainstorming</a:t>
            </a:r>
            <a:endParaRPr lang="cs-CZ" sz="2400" dirty="0"/>
          </a:p>
          <a:p>
            <a:r>
              <a:rPr lang="cs-CZ" sz="2400" dirty="0" smtClean="0"/>
              <a:t>kritické </a:t>
            </a:r>
            <a:r>
              <a:rPr lang="cs-CZ" sz="2400" dirty="0"/>
              <a:t>myšlení</a:t>
            </a:r>
          </a:p>
          <a:p>
            <a:r>
              <a:rPr lang="cs-CZ" sz="2400" dirty="0" smtClean="0"/>
              <a:t>samostatná </a:t>
            </a:r>
            <a:r>
              <a:rPr lang="cs-CZ" sz="2400" dirty="0"/>
              <a:t>práce – individuální nebo individualizovaná činnost</a:t>
            </a:r>
          </a:p>
          <a:p>
            <a:r>
              <a:rPr lang="cs-CZ" sz="2400" dirty="0" smtClean="0"/>
              <a:t>výuka </a:t>
            </a:r>
            <a:r>
              <a:rPr lang="cs-CZ" sz="2400" dirty="0"/>
              <a:t>podporovaná multimediálními technologiemi</a:t>
            </a:r>
          </a:p>
          <a:p>
            <a:r>
              <a:rPr lang="cs-CZ" sz="2400" dirty="0" smtClean="0"/>
              <a:t>e-</a:t>
            </a:r>
            <a:r>
              <a:rPr lang="cs-CZ" sz="2400" dirty="0" err="1" smtClean="0"/>
              <a:t>learning</a:t>
            </a:r>
            <a:r>
              <a:rPr lang="cs-CZ" sz="2400" dirty="0" smtClean="0"/>
              <a:t> </a:t>
            </a:r>
            <a:endParaRPr lang="en-US" sz="2400" dirty="0" smtClean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0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1490" y="1268435"/>
            <a:ext cx="10515600" cy="49290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1. </a:t>
            </a:r>
            <a:r>
              <a:rPr lang="en-US" sz="2200" dirty="0" err="1"/>
              <a:t>vydání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smtClean="0"/>
              <a:t>©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</a:t>
            </a:r>
            <a:r>
              <a:rPr lang="en-US" sz="2200" dirty="0" smtClean="0"/>
              <a:t>201</a:t>
            </a:r>
            <a:r>
              <a:rPr lang="cs-CZ" sz="2200" dirty="0" smtClean="0"/>
              <a:t>8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Vydala</a:t>
            </a:r>
            <a:r>
              <a:rPr lang="en-US" sz="2200" dirty="0"/>
              <a:t>: </a:t>
            </a:r>
            <a:r>
              <a:rPr lang="en-US" sz="2200" dirty="0" err="1"/>
              <a:t>Vysoká</a:t>
            </a:r>
            <a:r>
              <a:rPr lang="en-US" sz="2200" dirty="0"/>
              <a:t> </a:t>
            </a:r>
            <a:r>
              <a:rPr lang="en-US" sz="2200" dirty="0" err="1"/>
              <a:t>škola</a:t>
            </a:r>
            <a:r>
              <a:rPr lang="en-US" sz="2200" dirty="0"/>
              <a:t> </a:t>
            </a:r>
            <a:r>
              <a:rPr lang="en-US" sz="2200" dirty="0" err="1"/>
              <a:t>technická</a:t>
            </a:r>
            <a:r>
              <a:rPr lang="en-US" sz="2200" dirty="0"/>
              <a:t> a </a:t>
            </a:r>
            <a:r>
              <a:rPr lang="en-US" sz="2200" dirty="0" err="1"/>
              <a:t>ekonomická</a:t>
            </a:r>
            <a:r>
              <a:rPr lang="en-US" sz="2200" dirty="0"/>
              <a:t> v </a:t>
            </a:r>
            <a:r>
              <a:rPr lang="en-US" sz="2200" dirty="0" err="1"/>
              <a:t>Českých</a:t>
            </a:r>
            <a:r>
              <a:rPr lang="en-US" sz="2200" dirty="0"/>
              <a:t> </a:t>
            </a:r>
            <a:r>
              <a:rPr lang="en-US" sz="2200" dirty="0" err="1"/>
              <a:t>Budějovicích</a:t>
            </a:r>
            <a:r>
              <a:rPr lang="en-US" sz="2200" dirty="0"/>
              <a:t>, </a:t>
            </a:r>
            <a:r>
              <a:rPr lang="en-US" sz="2200" dirty="0" err="1"/>
              <a:t>Okružní</a:t>
            </a:r>
            <a:r>
              <a:rPr lang="en-US" sz="2200" dirty="0"/>
              <a:t> 10, 370 01 </a:t>
            </a:r>
            <a:r>
              <a:rPr lang="en-US" sz="2200" dirty="0" err="1"/>
              <a:t>České</a:t>
            </a:r>
            <a:r>
              <a:rPr lang="en-US" sz="2200" dirty="0"/>
              <a:t> </a:t>
            </a:r>
            <a:r>
              <a:rPr lang="en-US" sz="2200" dirty="0" err="1"/>
              <a:t>Budějovice</a:t>
            </a:r>
            <a:endParaRPr lang="en-US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/>
              <a:t>obsahovou</a:t>
            </a:r>
            <a:r>
              <a:rPr lang="en-US" sz="2200" dirty="0"/>
              <a:t> a </a:t>
            </a:r>
            <a:r>
              <a:rPr lang="en-US" sz="2200" dirty="0" err="1"/>
              <a:t>jazykovou</a:t>
            </a:r>
            <a:r>
              <a:rPr lang="en-US" sz="2200" dirty="0"/>
              <a:t> </a:t>
            </a:r>
            <a:r>
              <a:rPr lang="en-US" sz="2200" dirty="0" err="1"/>
              <a:t>správnost</a:t>
            </a:r>
            <a:r>
              <a:rPr lang="en-US" sz="2200" dirty="0"/>
              <a:t> </a:t>
            </a:r>
            <a:r>
              <a:rPr lang="en-US" sz="2200" dirty="0" err="1"/>
              <a:t>odpovídá</a:t>
            </a:r>
            <a:r>
              <a:rPr lang="en-US" sz="2200" dirty="0"/>
              <a:t> </a:t>
            </a:r>
            <a:r>
              <a:rPr lang="en-US" sz="2200" dirty="0" err="1"/>
              <a:t>autor</a:t>
            </a: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458</Words>
  <Application>Microsoft Office PowerPoint</Application>
  <PresentationFormat>Vlastní</PresentationFormat>
  <Paragraphs>63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Řízení dodavatelských systémů Ing. Ondrej Stopka, PhD.</vt:lpstr>
      <vt:lpstr>Průvodce studiem předmětu</vt:lpstr>
      <vt:lpstr>Základní okruhy studia </vt:lpstr>
      <vt:lpstr>Literatura</vt:lpstr>
      <vt:lpstr>Literatura</vt:lpstr>
      <vt:lpstr>Literatura</vt:lpstr>
      <vt:lpstr>Průběh studia a komunikace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66</cp:revision>
  <dcterms:created xsi:type="dcterms:W3CDTF">2017-05-10T10:51:34Z</dcterms:created>
  <dcterms:modified xsi:type="dcterms:W3CDTF">2018-03-20T12:48:55Z</dcterms:modified>
</cp:coreProperties>
</file>