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7" r:id="rId4"/>
    <p:sldId id="298" r:id="rId5"/>
    <p:sldId id="293" r:id="rId6"/>
    <p:sldId id="299" r:id="rId7"/>
    <p:sldId id="296" r:id="rId8"/>
    <p:sldId id="300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32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108117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Řízení dodavatelských systémů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9. Skladovací systémy a skladování v dodavatelském </a:t>
            </a:r>
            <a:r>
              <a:rPr lang="cs-CZ" b="1" dirty="0"/>
              <a:t>ř</a:t>
            </a:r>
            <a:r>
              <a:rPr lang="cs-CZ" b="1" dirty="0" smtClean="0"/>
              <a:t>etězci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54804"/>
            <a:ext cx="10515600" cy="5622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Funkce a typy </a:t>
            </a:r>
            <a:r>
              <a:rPr lang="cs-CZ" sz="3200" b="1" dirty="0" smtClean="0"/>
              <a:t>skladů</a:t>
            </a:r>
          </a:p>
          <a:p>
            <a:pPr marL="0" indent="0">
              <a:buNone/>
            </a:pPr>
            <a:endParaRPr lang="cs-CZ" sz="1000" dirty="0"/>
          </a:p>
          <a:p>
            <a:pPr marL="0" indent="0" algn="just">
              <a:buNone/>
            </a:pPr>
            <a:r>
              <a:rPr lang="cs-CZ" sz="3200" b="1" dirty="0"/>
              <a:t>Skladování </a:t>
            </a:r>
            <a:r>
              <a:rPr lang="cs-CZ" sz="3200" dirty="0"/>
              <a:t>plní  důležité funkce v  hodnototvorných řetězcích. Mají-li procesy v řetězcích probíhat optimálně, je nezbytné </a:t>
            </a:r>
            <a:r>
              <a:rPr lang="cs-CZ" sz="3200" b="1" dirty="0"/>
              <a:t>vyrovnávat kapacitní a lhůtové disproporce mezi dodavateli surovin a jejich zpracovateli</a:t>
            </a:r>
            <a:r>
              <a:rPr lang="cs-CZ" sz="3200" dirty="0"/>
              <a:t>, mezi jednotlivými technologickými či logistickými procesy ve výrobě popř. montáži, mezi rytmem výroby a požadavky odběratelů produktů, mezi lhůtami dodávek stavebních materiálů a postupem stavby apod. 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500" dirty="0"/>
              <a:t>Sklady dělíme podle mnoha kritérií, mezi základní patří tato</a:t>
            </a:r>
            <a:r>
              <a:rPr lang="cs-CZ" sz="3500" dirty="0" smtClean="0"/>
              <a:t>: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3200" dirty="0" smtClean="0"/>
              <a:t>1. Podle</a:t>
            </a:r>
            <a:r>
              <a:rPr lang="cs-CZ" sz="3200" dirty="0"/>
              <a:t> </a:t>
            </a:r>
            <a:r>
              <a:rPr lang="cs-CZ" sz="3200" u="sng" dirty="0"/>
              <a:t>způsobu skladování</a:t>
            </a:r>
            <a:r>
              <a:rPr lang="cs-CZ" sz="3200" dirty="0"/>
              <a:t>:</a:t>
            </a:r>
          </a:p>
          <a:p>
            <a:pPr lvl="1"/>
            <a:r>
              <a:rPr lang="cs-CZ" sz="3200" dirty="0"/>
              <a:t>Volné </a:t>
            </a:r>
          </a:p>
          <a:p>
            <a:pPr lvl="1"/>
            <a:r>
              <a:rPr lang="cs-CZ" sz="3200" dirty="0"/>
              <a:t>Stohové                                        </a:t>
            </a:r>
          </a:p>
          <a:p>
            <a:pPr lvl="1"/>
            <a:r>
              <a:rPr lang="cs-CZ" sz="3200" dirty="0"/>
              <a:t>Regálové </a:t>
            </a:r>
            <a:endParaRPr lang="cs-CZ" sz="3200" dirty="0" smtClean="0"/>
          </a:p>
          <a:p>
            <a:pPr marL="457200" lvl="1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3200" dirty="0" smtClean="0"/>
              <a:t>2. Z</a:t>
            </a:r>
            <a:r>
              <a:rPr lang="cs-CZ" sz="3200" dirty="0"/>
              <a:t> </a:t>
            </a:r>
            <a:r>
              <a:rPr lang="cs-CZ" sz="3200" u="sng" dirty="0"/>
              <a:t>hlediska stavebního</a:t>
            </a:r>
            <a:r>
              <a:rPr lang="cs-CZ" sz="3200" dirty="0"/>
              <a:t> rozlišujeme sklady:</a:t>
            </a:r>
          </a:p>
          <a:p>
            <a:pPr lvl="1"/>
            <a:r>
              <a:rPr lang="cs-CZ" sz="3200" dirty="0"/>
              <a:t>Volné, upravené plochy</a:t>
            </a:r>
          </a:p>
          <a:p>
            <a:pPr lvl="1"/>
            <a:r>
              <a:rPr lang="cs-CZ" sz="3200" dirty="0"/>
              <a:t>Kryté</a:t>
            </a:r>
          </a:p>
          <a:p>
            <a:pPr lvl="1"/>
            <a:r>
              <a:rPr lang="cs-CZ" sz="3200" dirty="0" smtClean="0"/>
              <a:t>Otevřené</a:t>
            </a:r>
          </a:p>
          <a:p>
            <a:pPr lvl="1"/>
            <a:r>
              <a:rPr lang="cs-CZ" sz="3200" dirty="0" smtClean="0"/>
              <a:t>Uzavřené</a:t>
            </a:r>
            <a:r>
              <a:rPr lang="cs-CZ" sz="3200" dirty="0"/>
              <a:t>   </a:t>
            </a:r>
            <a:r>
              <a:rPr lang="cs-CZ" sz="3000" dirty="0"/>
              <a:t> </a:t>
            </a:r>
            <a:r>
              <a:rPr lang="cs-CZ" sz="5600" dirty="0"/>
              <a:t>  </a:t>
            </a:r>
            <a:endParaRPr lang="cs-CZ" sz="56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404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Přičemž tyto sklady mohou </a:t>
            </a:r>
            <a:r>
              <a:rPr lang="cs-CZ" sz="3200" dirty="0" smtClean="0"/>
              <a:t>být:</a:t>
            </a:r>
            <a:endParaRPr lang="cs-CZ" sz="3200" dirty="0"/>
          </a:p>
          <a:p>
            <a:pPr lvl="1"/>
            <a:r>
              <a:rPr lang="cs-CZ" sz="3000" dirty="0"/>
              <a:t>Ploché</a:t>
            </a:r>
          </a:p>
          <a:p>
            <a:pPr lvl="1"/>
            <a:r>
              <a:rPr lang="cs-CZ" sz="3000" dirty="0"/>
              <a:t>Patrové</a:t>
            </a:r>
          </a:p>
          <a:p>
            <a:pPr lvl="1"/>
            <a:r>
              <a:rPr lang="cs-CZ" sz="3000" dirty="0"/>
              <a:t>Výškové</a:t>
            </a:r>
          </a:p>
          <a:p>
            <a:pPr lvl="1"/>
            <a:r>
              <a:rPr lang="cs-CZ" sz="3000" dirty="0"/>
              <a:t>Nafukovací haly aj</a:t>
            </a:r>
            <a:r>
              <a:rPr lang="cs-CZ" sz="3000" dirty="0" smtClean="0"/>
              <a:t>.</a:t>
            </a:r>
            <a:endParaRPr lang="cs-CZ" sz="3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G:\praxe\9-1.pn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6950" y="963499"/>
            <a:ext cx="5726922" cy="49063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789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b="1" dirty="0"/>
              <a:t>Organizace a komunikace ve skladovém hospodářství</a:t>
            </a:r>
            <a:endParaRPr lang="cs-CZ" sz="3000" dirty="0"/>
          </a:p>
          <a:p>
            <a:pPr marL="0" indent="0" algn="just">
              <a:buNone/>
            </a:pPr>
            <a:r>
              <a:rPr lang="cs-CZ" sz="3000" dirty="0"/>
              <a:t>Sklady a  organizace skladového hospodářství jsou jedním z relevantních faktorů ovlivňujících  úroveň jakosti procesů v článcích hodnototvorného řetězce a tím úroveň podnikové logistiky. Jaké požadavky jsou kladeny na organizaci skladů? </a:t>
            </a:r>
            <a:endParaRPr lang="cs-CZ" sz="3000" dirty="0" smtClean="0"/>
          </a:p>
          <a:p>
            <a:pPr marL="0" indent="0" algn="just">
              <a:buNone/>
            </a:pPr>
            <a:endParaRPr lang="cs-CZ" sz="3000" dirty="0"/>
          </a:p>
          <a:p>
            <a:pPr marL="0" indent="0" algn="just">
              <a:buNone/>
            </a:pPr>
            <a:r>
              <a:rPr lang="cs-CZ" sz="3000" dirty="0" smtClean="0"/>
              <a:t>Můžeme </a:t>
            </a:r>
            <a:r>
              <a:rPr lang="cs-CZ" sz="3000" dirty="0"/>
              <a:t>je </a:t>
            </a:r>
            <a:r>
              <a:rPr lang="cs-CZ" sz="3000" u="sng" dirty="0"/>
              <a:t>rozdělit do dvou oblastí:</a:t>
            </a:r>
            <a:endParaRPr lang="cs-CZ" sz="3000" dirty="0"/>
          </a:p>
          <a:p>
            <a:pPr lvl="1"/>
            <a:r>
              <a:rPr lang="cs-CZ" sz="3000" dirty="0"/>
              <a:t>oblast skladového režimu,</a:t>
            </a:r>
          </a:p>
          <a:p>
            <a:pPr lvl="1"/>
            <a:r>
              <a:rPr lang="cs-CZ" sz="3000" dirty="0"/>
              <a:t>oblast administrativy.</a:t>
            </a:r>
            <a:endParaRPr lang="cs-CZ" sz="3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u="sng" dirty="0"/>
              <a:t>Do první oblasti náleží:</a:t>
            </a:r>
            <a:endParaRPr lang="cs-CZ" sz="3000" dirty="0"/>
          </a:p>
          <a:p>
            <a:pPr lvl="1"/>
            <a:r>
              <a:rPr lang="cs-CZ" sz="3000" dirty="0" smtClean="0"/>
              <a:t>správa zásob a skladovacích míst,</a:t>
            </a:r>
          </a:p>
          <a:p>
            <a:pPr lvl="1"/>
            <a:r>
              <a:rPr lang="cs-CZ" sz="3000" dirty="0" smtClean="0"/>
              <a:t>správa manipulačních a pomocných prostředků,</a:t>
            </a:r>
          </a:p>
          <a:p>
            <a:pPr lvl="1"/>
            <a:r>
              <a:rPr lang="cs-CZ" sz="3000" dirty="0" smtClean="0"/>
              <a:t>příjem s správa objednávek,</a:t>
            </a:r>
          </a:p>
          <a:p>
            <a:pPr lvl="1"/>
            <a:r>
              <a:rPr lang="cs-CZ" sz="3000" dirty="0" smtClean="0"/>
              <a:t>tvorba zakázek,</a:t>
            </a:r>
          </a:p>
          <a:p>
            <a:pPr lvl="1"/>
            <a:r>
              <a:rPr lang="cs-CZ" sz="3000" dirty="0" smtClean="0"/>
              <a:t>přiřazení zakázek a manipulačních prostředků,</a:t>
            </a:r>
          </a:p>
          <a:p>
            <a:pPr lvl="1"/>
            <a:r>
              <a:rPr lang="cs-CZ" sz="3000" dirty="0" smtClean="0"/>
              <a:t>vydání zakázek.</a:t>
            </a:r>
          </a:p>
          <a:p>
            <a:pPr marL="0" indent="0">
              <a:buNone/>
            </a:pPr>
            <a:r>
              <a:rPr lang="cs-CZ" sz="3000" u="sng" dirty="0" smtClean="0"/>
              <a:t>Do </a:t>
            </a:r>
            <a:r>
              <a:rPr lang="cs-CZ" sz="3000" u="sng" dirty="0"/>
              <a:t>druhé oblasti patří:</a:t>
            </a:r>
            <a:r>
              <a:rPr lang="cs-CZ" sz="3000" dirty="0"/>
              <a:t>        </a:t>
            </a:r>
          </a:p>
          <a:p>
            <a:pPr lvl="1"/>
            <a:r>
              <a:rPr lang="cs-CZ" sz="3000" dirty="0"/>
              <a:t>fakturace,</a:t>
            </a:r>
          </a:p>
          <a:p>
            <a:pPr lvl="1"/>
            <a:r>
              <a:rPr lang="cs-CZ" sz="3000" dirty="0"/>
              <a:t>inventarizace,</a:t>
            </a:r>
          </a:p>
          <a:p>
            <a:pPr lvl="1"/>
            <a:r>
              <a:rPr lang="cs-CZ" sz="3000" dirty="0"/>
              <a:t>statistika.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541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339047"/>
            <a:ext cx="10738503" cy="58379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/>
              <a:t>Vychystávání a tvorba přepravních jednotek</a:t>
            </a:r>
            <a:endParaRPr lang="cs-CZ" sz="3200" dirty="0" smtClean="0"/>
          </a:p>
          <a:p>
            <a:pPr algn="just">
              <a:buNone/>
            </a:pPr>
            <a:r>
              <a:rPr lang="cs-CZ" dirty="0"/>
              <a:t>Vychystávání (</a:t>
            </a:r>
            <a:r>
              <a:rPr lang="cs-CZ" dirty="0" err="1"/>
              <a:t>komisionování</a:t>
            </a:r>
            <a:r>
              <a:rPr lang="cs-CZ" dirty="0"/>
              <a:t>) je sestavení (kompletování) určitého dílčího množství logistických objektů z připraveného množství požadovaného sortimentu na základě informací o zadaných požadavcích. Tuto činnost lze provádět prostřednictvím zaměstnanců nebo nasazením techniky.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339047"/>
            <a:ext cx="10738503" cy="58379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Logistické objekty </a:t>
            </a:r>
            <a:endParaRPr lang="cs-CZ" sz="3200" dirty="0"/>
          </a:p>
          <a:p>
            <a:pPr marL="0" indent="0" algn="just">
              <a:buNone/>
            </a:pPr>
            <a:r>
              <a:rPr lang="cs-CZ" sz="3000" dirty="0"/>
              <a:t>Největší vliv na způsob realizace logistických procesů a na výběr strojů a zařízení pro manipulaci má z pochopitelných důvodů sám materiál – </a:t>
            </a:r>
            <a:r>
              <a:rPr lang="cs-CZ" sz="3000" b="1" dirty="0"/>
              <a:t>logistický objekt</a:t>
            </a:r>
            <a:r>
              <a:rPr lang="cs-CZ" sz="3000" dirty="0"/>
              <a:t>. </a:t>
            </a:r>
            <a:endParaRPr lang="cs-CZ" sz="3000" dirty="0" smtClean="0"/>
          </a:p>
          <a:p>
            <a:pPr marL="0" indent="0" algn="just">
              <a:buNone/>
            </a:pPr>
            <a:endParaRPr lang="cs-CZ" sz="3000" smtClean="0"/>
          </a:p>
          <a:p>
            <a:pPr marL="0" indent="0" algn="just">
              <a:buNone/>
            </a:pPr>
            <a:r>
              <a:rPr lang="cs-CZ" sz="3000" smtClean="0"/>
              <a:t>Vystupuje-li </a:t>
            </a:r>
            <a:r>
              <a:rPr lang="cs-CZ" sz="3000" dirty="0"/>
              <a:t>v logistickém procesu pouze jeden druh logistických objektů, hovoříme o </a:t>
            </a:r>
            <a:r>
              <a:rPr lang="cs-CZ" sz="3000" b="1" dirty="0" err="1"/>
              <a:t>jednodruhovém</a:t>
            </a:r>
            <a:r>
              <a:rPr lang="cs-CZ" sz="3000" dirty="0"/>
              <a:t> problému, jinak (a takových případů je většina) se jedná o problém </a:t>
            </a:r>
            <a:r>
              <a:rPr lang="cs-CZ" sz="3000" b="1" dirty="0" err="1"/>
              <a:t>vícedruhový</a:t>
            </a:r>
            <a:r>
              <a:rPr lang="cs-CZ" sz="3000" dirty="0"/>
              <a:t>. </a:t>
            </a:r>
            <a:endParaRPr lang="cs-CZ" sz="3000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485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128</Words>
  <Application>Microsoft Office PowerPoint</Application>
  <PresentationFormat>Vlastní</PresentationFormat>
  <Paragraphs>49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Řízení dodavatelských systémů: 9. Skladovací systémy a skladování v dodavatelském řetězci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79</cp:revision>
  <dcterms:created xsi:type="dcterms:W3CDTF">2017-05-10T10:51:34Z</dcterms:created>
  <dcterms:modified xsi:type="dcterms:W3CDTF">2018-02-19T11:33:08Z</dcterms:modified>
</cp:coreProperties>
</file>