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98" r:id="rId4"/>
    <p:sldId id="293" r:id="rId5"/>
    <p:sldId id="294" r:id="rId6"/>
    <p:sldId id="299" r:id="rId7"/>
    <p:sldId id="300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65" d="100"/>
          <a:sy n="65" d="100"/>
        </p:scale>
        <p:origin x="-132" y="-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447164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Řízení dodavatelských systémů</a:t>
            </a:r>
            <a:r>
              <a:rPr lang="cs-CZ" sz="3600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8. Informatika a komunikace v dodavatelských procesech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667821"/>
            <a:ext cx="10738503" cy="5509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Úkolem </a:t>
            </a:r>
            <a:r>
              <a:rPr lang="cs-CZ" sz="3200" dirty="0"/>
              <a:t>logistického informačního systému </a:t>
            </a:r>
            <a:r>
              <a:rPr lang="cs-CZ" sz="3200" b="1" dirty="0"/>
              <a:t>je poskytnout</a:t>
            </a:r>
            <a:r>
              <a:rPr lang="cs-CZ" sz="3200" dirty="0"/>
              <a:t>:</a:t>
            </a:r>
          </a:p>
          <a:p>
            <a:pPr marL="711200" lvl="0" algn="just"/>
            <a:r>
              <a:rPr lang="cs-CZ" sz="3000" dirty="0"/>
              <a:t>správné informace - pro uživatele potřebné a srozumitelné,</a:t>
            </a:r>
          </a:p>
          <a:p>
            <a:pPr marL="711200" lvl="0" algn="just"/>
            <a:r>
              <a:rPr lang="cs-CZ" sz="3000" dirty="0"/>
              <a:t>ve správnou dobu - tak, aby byly k dispozici pro rozhodování,</a:t>
            </a:r>
          </a:p>
          <a:p>
            <a:pPr marL="711200" lvl="0" algn="just"/>
            <a:r>
              <a:rPr lang="cs-CZ" sz="3000" dirty="0"/>
              <a:t>ve správném množství - tolik, kolik je třeba, co možná nejméně,</a:t>
            </a:r>
          </a:p>
          <a:p>
            <a:pPr marL="711200" lvl="0" algn="just"/>
            <a:r>
              <a:rPr lang="cs-CZ" sz="3000" dirty="0"/>
              <a:t>v požadování jakosti - pravdivé, nezkreslené, dostatečně podrobné a bezprostředně použitelné,</a:t>
            </a:r>
          </a:p>
          <a:p>
            <a:pPr marL="711200" lvl="0" algn="just"/>
            <a:r>
              <a:rPr lang="cs-CZ" sz="3000" dirty="0"/>
              <a:t>na správném  místě - pohotové pro příjemce.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667821"/>
            <a:ext cx="10738503" cy="5509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dirty="0"/>
              <a:t>Strukturální změny probíhající ve společnosti vedou k logistickým cílům, které jsou sice odlišné v různých odvětvích hospodářství, ale </a:t>
            </a:r>
            <a:r>
              <a:rPr lang="cs-CZ" sz="3200" b="1" dirty="0"/>
              <a:t>informatika</a:t>
            </a:r>
            <a:r>
              <a:rPr lang="cs-CZ" sz="3200" dirty="0"/>
              <a:t> je </a:t>
            </a:r>
            <a:r>
              <a:rPr lang="cs-CZ" sz="3200" b="1" dirty="0"/>
              <a:t>společným jmenovatelem</a:t>
            </a:r>
            <a:r>
              <a:rPr lang="cs-CZ" sz="3200" dirty="0"/>
              <a:t>.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6528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667819"/>
            <a:ext cx="10738503" cy="550914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sz="3200" u="sng" dirty="0"/>
              <a:t>Základní funkce informačních systémů</a:t>
            </a:r>
            <a:r>
              <a:rPr lang="cs-CZ" sz="3200" dirty="0"/>
              <a:t> výrobního podniku můžeme shrnout do následujícího výčtu:</a:t>
            </a:r>
          </a:p>
          <a:p>
            <a:pPr marL="711200" lvl="0" algn="just"/>
            <a:r>
              <a:rPr lang="cs-CZ" sz="3000" b="1" dirty="0"/>
              <a:t>katalogizace/správa</a:t>
            </a:r>
            <a:r>
              <a:rPr lang="cs-CZ" sz="3000" dirty="0"/>
              <a:t> </a:t>
            </a:r>
            <a:r>
              <a:rPr lang="cs-CZ" sz="3000" b="1" dirty="0" smtClean="0"/>
              <a:t>číselníků</a:t>
            </a:r>
            <a:r>
              <a:rPr lang="cs-CZ" sz="3000" dirty="0" smtClean="0"/>
              <a:t> </a:t>
            </a:r>
            <a:r>
              <a:rPr lang="cs-CZ" sz="3000" dirty="0"/>
              <a:t>(zápis, oprava, rušení, prohlížení: materiálu, výrobků, skladů, obalů a palet, vozidel, plateb atd.),</a:t>
            </a:r>
          </a:p>
          <a:p>
            <a:pPr marL="711200" lvl="0" algn="just"/>
            <a:r>
              <a:rPr lang="cs-CZ" sz="3000" b="1" dirty="0"/>
              <a:t>nákup</a:t>
            </a:r>
            <a:r>
              <a:rPr lang="cs-CZ" sz="3000" dirty="0"/>
              <a:t> (plán výroby/odbytu, dodavatelské objednávky, atesty),</a:t>
            </a:r>
          </a:p>
          <a:p>
            <a:pPr marL="711200" lvl="0" algn="just"/>
            <a:r>
              <a:rPr lang="cs-CZ" sz="3000" b="1" dirty="0"/>
              <a:t>skladové</a:t>
            </a:r>
            <a:r>
              <a:rPr lang="cs-CZ" sz="3000" dirty="0"/>
              <a:t> </a:t>
            </a:r>
            <a:r>
              <a:rPr lang="cs-CZ" sz="3000" b="1" dirty="0"/>
              <a:t>hospodářství</a:t>
            </a:r>
            <a:r>
              <a:rPr lang="cs-CZ" sz="3000" dirty="0"/>
              <a:t> (generel skladů, příjem, reklamace, vratné obaly, řízení, inventury, analýzy ABC aj.),</a:t>
            </a:r>
          </a:p>
          <a:p>
            <a:pPr marL="711200" lvl="0" algn="just"/>
            <a:r>
              <a:rPr lang="cs-CZ" sz="3000" b="1" dirty="0"/>
              <a:t>plánování</a:t>
            </a:r>
            <a:r>
              <a:rPr lang="cs-CZ" sz="3000" dirty="0"/>
              <a:t> potřeby materiálu (hlavní plánování, kapacitní plánování a řízení výroby atd.),</a:t>
            </a:r>
          </a:p>
          <a:p>
            <a:pPr marL="711200" lvl="0" algn="just"/>
            <a:r>
              <a:rPr lang="cs-CZ" sz="3000" b="1" dirty="0"/>
              <a:t>komunikace</a:t>
            </a:r>
            <a:r>
              <a:rPr lang="cs-CZ" sz="3000" dirty="0"/>
              <a:t> s okolím,</a:t>
            </a:r>
          </a:p>
          <a:p>
            <a:pPr marL="711200" lvl="0" algn="just"/>
            <a:r>
              <a:rPr lang="cs-CZ" sz="3000" b="1" dirty="0"/>
              <a:t>správa</a:t>
            </a:r>
            <a:r>
              <a:rPr lang="cs-CZ" sz="3000" dirty="0"/>
              <a:t> informačního systému (zálohování databáze, přístupová práva, administrace systémového software aj.).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201" y="595901"/>
            <a:ext cx="10738503" cy="54783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dirty="0"/>
              <a:t>Jednotlivé prvky však jsou ve skutečnosti systémy nižší úrovně - jsou to </a:t>
            </a:r>
            <a:r>
              <a:rPr lang="cs-CZ" sz="3200" u="sng" dirty="0"/>
              <a:t>zejména systémy:</a:t>
            </a:r>
            <a:endParaRPr lang="cs-CZ" sz="3200" dirty="0"/>
          </a:p>
          <a:p>
            <a:pPr lvl="1"/>
            <a:r>
              <a:rPr lang="cs-CZ" sz="3000" dirty="0"/>
              <a:t>skladovací,</a:t>
            </a:r>
          </a:p>
          <a:p>
            <a:pPr lvl="1"/>
            <a:r>
              <a:rPr lang="cs-CZ" sz="3000" dirty="0"/>
              <a:t>výrobní,</a:t>
            </a:r>
          </a:p>
          <a:p>
            <a:pPr lvl="1"/>
            <a:r>
              <a:rPr lang="cs-CZ" sz="3000" dirty="0"/>
              <a:t>třídící,</a:t>
            </a:r>
          </a:p>
          <a:p>
            <a:pPr lvl="1"/>
            <a:r>
              <a:rPr lang="cs-CZ" sz="3000" dirty="0"/>
              <a:t>vychystávací (</a:t>
            </a:r>
            <a:r>
              <a:rPr lang="cs-CZ" sz="3000" dirty="0" err="1"/>
              <a:t>picking</a:t>
            </a:r>
            <a:r>
              <a:rPr lang="cs-CZ" sz="3000" dirty="0"/>
              <a:t>, </a:t>
            </a:r>
            <a:r>
              <a:rPr lang="cs-CZ" sz="3000" dirty="0" err="1"/>
              <a:t>komisionovací</a:t>
            </a:r>
            <a:r>
              <a:rPr lang="cs-CZ" sz="3000" dirty="0"/>
              <a:t>),</a:t>
            </a:r>
          </a:p>
          <a:p>
            <a:pPr lvl="1"/>
            <a:r>
              <a:rPr lang="cs-CZ" sz="3000" dirty="0"/>
              <a:t>a další,</a:t>
            </a:r>
          </a:p>
          <a:p>
            <a:pPr marL="457200" lvl="1" indent="0" algn="just">
              <a:buNone/>
            </a:pPr>
            <a:r>
              <a:rPr lang="cs-CZ" sz="2800" dirty="0" smtClean="0"/>
              <a:t>jejichž </a:t>
            </a:r>
            <a:r>
              <a:rPr lang="cs-CZ" sz="2800" dirty="0"/>
              <a:t>součástí jsou logistické prostředky a další komponenty. Přenos informací v těchto systémech je podmíněn sdružováním počítačů a periferií do sítí.</a:t>
            </a:r>
          </a:p>
          <a:p>
            <a:pPr lvl="1"/>
            <a:endParaRPr lang="cs-CZ" sz="2800" dirty="0" smtClean="0"/>
          </a:p>
          <a:p>
            <a:pPr lvl="1"/>
            <a:endParaRPr lang="cs-CZ" sz="2800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201" y="595901"/>
            <a:ext cx="10738503" cy="5478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u="sng" dirty="0"/>
              <a:t>Podle rozsahu se sítě v kontextu LIS dělí na:</a:t>
            </a:r>
            <a:endParaRPr lang="cs-CZ" sz="3200" dirty="0"/>
          </a:p>
          <a:p>
            <a:pPr lvl="1"/>
            <a:r>
              <a:rPr lang="cs-CZ" sz="3000" dirty="0"/>
              <a:t>lokální - LAN (Lokal Area Network)</a:t>
            </a:r>
          </a:p>
          <a:p>
            <a:pPr lvl="1"/>
            <a:r>
              <a:rPr lang="cs-CZ" sz="3000" dirty="0"/>
              <a:t>rozlehlé- WAN (</a:t>
            </a:r>
            <a:r>
              <a:rPr lang="cs-CZ" sz="3000" dirty="0" err="1"/>
              <a:t>Wide</a:t>
            </a:r>
            <a:r>
              <a:rPr lang="cs-CZ" sz="3000" dirty="0"/>
              <a:t> Area Network).</a:t>
            </a:r>
          </a:p>
          <a:p>
            <a:pPr lvl="1"/>
            <a:endParaRPr lang="cs-CZ" sz="2800" dirty="0" smtClean="0"/>
          </a:p>
          <a:p>
            <a:pPr lvl="1"/>
            <a:endParaRPr lang="cs-CZ" sz="2800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567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201" y="595901"/>
            <a:ext cx="10738503" cy="5478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Komunikace při zásobování </a:t>
            </a:r>
            <a:r>
              <a:rPr lang="cs-CZ" sz="3200" b="1" dirty="0" smtClean="0"/>
              <a:t>– EDI</a:t>
            </a:r>
          </a:p>
          <a:p>
            <a:pPr marL="0" indent="0">
              <a:buNone/>
            </a:pPr>
            <a:endParaRPr lang="cs-CZ" sz="1000" dirty="0"/>
          </a:p>
          <a:p>
            <a:pPr marL="0" indent="0" algn="just">
              <a:buNone/>
            </a:pPr>
            <a:r>
              <a:rPr lang="cs-CZ" sz="3200" dirty="0" smtClean="0"/>
              <a:t>Při velkém objemu dat vyměňovaných mezi obchodními partnery není možné zvládat řízení dodávek nakupovaných dílů pomocí papírových dokladů. </a:t>
            </a:r>
          </a:p>
          <a:p>
            <a:pPr marL="0" indent="0" algn="just">
              <a:buNone/>
            </a:pPr>
            <a:r>
              <a:rPr lang="cs-CZ" sz="3200" dirty="0" smtClean="0"/>
              <a:t>Vývoj techniky pro dálkový přenos dat umožňuje přímou </a:t>
            </a:r>
            <a:r>
              <a:rPr lang="cs-CZ" sz="3200" b="1" dirty="0" smtClean="0"/>
              <a:t>elektronickou výměnu rozsáhlých souborů dat </a:t>
            </a:r>
            <a:r>
              <a:rPr lang="cs-CZ" sz="3200" dirty="0" smtClean="0"/>
              <a:t>o zasílání dodávek mezi výrobci a dodavateli – </a:t>
            </a:r>
            <a:r>
              <a:rPr lang="cs-CZ" sz="3200" b="1" dirty="0" smtClean="0"/>
              <a:t>EDI</a:t>
            </a:r>
            <a:r>
              <a:rPr lang="cs-CZ" sz="3200" smtClean="0"/>
              <a:t>. </a:t>
            </a:r>
          </a:p>
          <a:p>
            <a:pPr marL="0" indent="0" algn="just">
              <a:buNone/>
            </a:pPr>
            <a:r>
              <a:rPr lang="cs-CZ" sz="3200" smtClean="0"/>
              <a:t>Electronic</a:t>
            </a:r>
            <a:r>
              <a:rPr lang="cs-CZ" sz="3200" dirty="0" smtClean="0"/>
              <a:t> Data </a:t>
            </a:r>
            <a:r>
              <a:rPr lang="cs-CZ" sz="3200" dirty="0" err="1" smtClean="0"/>
              <a:t>Interchange</a:t>
            </a:r>
            <a:r>
              <a:rPr lang="cs-CZ" sz="3200" dirty="0" smtClean="0"/>
              <a:t>  je automatický přenos zpráv formátovaných podle daného standardu mezi aplikačními systémy obchodních partnerů.</a:t>
            </a:r>
          </a:p>
          <a:p>
            <a:pPr lvl="1"/>
            <a:endParaRPr lang="cs-CZ" sz="2800" dirty="0" smtClean="0"/>
          </a:p>
          <a:p>
            <a:pPr lvl="1"/>
            <a:endParaRPr lang="cs-CZ" sz="2800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589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122</Words>
  <Application>Microsoft Office PowerPoint</Application>
  <PresentationFormat>Vlastní</PresentationFormat>
  <Paragraphs>45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Office</vt:lpstr>
      <vt:lpstr>Řízení dodavatelských systémů: 8. Informatika a komunikace v dodavatelských procesech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Stopka Ondrej</cp:lastModifiedBy>
  <cp:revision>82</cp:revision>
  <dcterms:created xsi:type="dcterms:W3CDTF">2017-05-10T10:51:34Z</dcterms:created>
  <dcterms:modified xsi:type="dcterms:W3CDTF">2018-02-19T11:26:21Z</dcterms:modified>
</cp:coreProperties>
</file>