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59" r:id="rId6"/>
    <p:sldId id="293" r:id="rId7"/>
    <p:sldId id="299" r:id="rId8"/>
    <p:sldId id="29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0464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7. Plánování dodavatelských systémů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Vztah strategie podniku a logistického plánování</a:t>
            </a:r>
            <a:endParaRPr lang="cs-CZ" sz="3200" dirty="0"/>
          </a:p>
          <a:p>
            <a:pPr marL="0" indent="0" algn="just">
              <a:buNone/>
            </a:pPr>
            <a:r>
              <a:rPr lang="cs-CZ" sz="3000" dirty="0"/>
              <a:t>Plánování je postupný, částečně iterativní proces, ve kterém je uplatňována řada funkcí. </a:t>
            </a:r>
            <a:endParaRPr lang="cs-CZ" sz="3000" dirty="0" smtClean="0"/>
          </a:p>
          <a:p>
            <a:pPr marL="0" indent="0" algn="just">
              <a:buNone/>
            </a:pPr>
            <a:r>
              <a:rPr lang="cs-CZ" sz="3000" dirty="0" smtClean="0"/>
              <a:t>Plánování </a:t>
            </a:r>
            <a:r>
              <a:rPr lang="cs-CZ" sz="3000" dirty="0"/>
              <a:t>zahrnuje široké spektrum činností např</a:t>
            </a:r>
            <a:r>
              <a:rPr lang="cs-CZ" sz="3000" dirty="0" smtClean="0"/>
              <a:t>.: </a:t>
            </a:r>
          </a:p>
          <a:p>
            <a:pPr lvl="1" algn="just"/>
            <a:r>
              <a:rPr lang="cs-CZ" sz="3000" dirty="0" smtClean="0"/>
              <a:t>vypracování </a:t>
            </a:r>
            <a:r>
              <a:rPr lang="cs-CZ" sz="3000" dirty="0"/>
              <a:t>podnikových plánů,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plánování </a:t>
            </a:r>
            <a:r>
              <a:rPr lang="cs-CZ" sz="3000" dirty="0"/>
              <a:t>výroby nebo montáže,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logistické </a:t>
            </a:r>
            <a:r>
              <a:rPr lang="cs-CZ" sz="3000" dirty="0"/>
              <a:t>plánování,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plánování </a:t>
            </a:r>
            <a:r>
              <a:rPr lang="cs-CZ" sz="3000" dirty="0"/>
              <a:t>materiálových toků aj. </a:t>
            </a:r>
            <a:endParaRPr lang="cs-CZ" sz="3000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000" dirty="0" smtClean="0"/>
              <a:t>Plánování </a:t>
            </a:r>
            <a:r>
              <a:rPr lang="cs-CZ" sz="3000" dirty="0"/>
              <a:t>sleduje </a:t>
            </a:r>
            <a:r>
              <a:rPr lang="cs-CZ" sz="3000" b="1" dirty="0"/>
              <a:t>optimální řešení problému </a:t>
            </a:r>
            <a:r>
              <a:rPr lang="cs-CZ" sz="3000" dirty="0"/>
              <a:t>v termínu, většinou předem daném a to při respektování všech podstatných vlivných faktorů a veličin. </a:t>
            </a:r>
            <a:endParaRPr lang="cs-CZ" sz="3000" dirty="0" smtClean="0"/>
          </a:p>
          <a:p>
            <a:pPr marL="0" indent="0" algn="just">
              <a:buNone/>
            </a:pPr>
            <a:r>
              <a:rPr lang="cs-CZ" sz="3000" dirty="0" smtClean="0"/>
              <a:t>Výsledkem </a:t>
            </a:r>
            <a:r>
              <a:rPr lang="cs-CZ" sz="3000" b="1" dirty="0"/>
              <a:t>plánování</a:t>
            </a:r>
            <a:r>
              <a:rPr lang="cs-CZ" sz="3000" dirty="0"/>
              <a:t> je </a:t>
            </a:r>
            <a:r>
              <a:rPr lang="cs-CZ" sz="3000" b="1" dirty="0"/>
              <a:t>plán</a:t>
            </a:r>
            <a:r>
              <a:rPr lang="cs-CZ" sz="3000" dirty="0"/>
              <a:t>. Plán </a:t>
            </a:r>
            <a:r>
              <a:rPr lang="cs-CZ" sz="3000" dirty="0" smtClean="0"/>
              <a:t>stanoví:</a:t>
            </a:r>
          </a:p>
          <a:p>
            <a:pPr lvl="1" algn="just"/>
            <a:r>
              <a:rPr lang="cs-CZ" sz="3000" dirty="0" smtClean="0"/>
              <a:t>cíle</a:t>
            </a:r>
            <a:r>
              <a:rPr lang="cs-CZ" sz="3000" dirty="0"/>
              <a:t>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úkoly </a:t>
            </a:r>
            <a:r>
              <a:rPr lang="cs-CZ" sz="3000" dirty="0"/>
              <a:t>a činnosti, </a:t>
            </a:r>
            <a:endParaRPr lang="cs-CZ" sz="3000" dirty="0" smtClean="0"/>
          </a:p>
          <a:p>
            <a:pPr lvl="1" algn="just"/>
            <a:r>
              <a:rPr lang="cs-CZ" sz="3000" dirty="0" smtClean="0"/>
              <a:t>jakož </a:t>
            </a:r>
            <a:r>
              <a:rPr lang="cs-CZ" sz="3000" dirty="0"/>
              <a:t>i </a:t>
            </a:r>
            <a:r>
              <a:rPr lang="cs-CZ" sz="3000" dirty="0" smtClean="0"/>
              <a:t>prostředky,</a:t>
            </a:r>
          </a:p>
          <a:p>
            <a:pPr lvl="1" algn="just"/>
            <a:r>
              <a:rPr lang="cs-CZ" sz="3000" dirty="0" smtClean="0"/>
              <a:t>popř</a:t>
            </a:r>
            <a:r>
              <a:rPr lang="cs-CZ" sz="3000" dirty="0"/>
              <a:t>. způsoby k jejich dosažení.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578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Hlavním úkolem logistického plánování</a:t>
            </a:r>
            <a:r>
              <a:rPr lang="cs-CZ" sz="3200" dirty="0"/>
              <a:t> je implementace strategického podnikatelského plánu do prováděcích plánů v souladu se změnami okolí a možnostmi systému.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1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85627"/>
            <a:ext cx="10738503" cy="559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Struktura logistického plánu</a:t>
            </a:r>
            <a:endParaRPr lang="cs-CZ" sz="3600" dirty="0"/>
          </a:p>
          <a:p>
            <a:pPr marL="0" indent="0" algn="just">
              <a:buNone/>
            </a:pPr>
            <a:r>
              <a:rPr lang="cs-CZ" dirty="0" smtClean="0"/>
              <a:t>Obecným </a:t>
            </a:r>
            <a:r>
              <a:rPr lang="cs-CZ" dirty="0"/>
              <a:t>úkolem logistického plánování je vytvoření podmínek pro optimální funkci logistických systémů a procesů</a:t>
            </a:r>
            <a:r>
              <a:rPr lang="cs-CZ" dirty="0" smtClean="0"/>
              <a:t>. </a:t>
            </a:r>
            <a:r>
              <a:rPr lang="cs-CZ" dirty="0"/>
              <a:t>Z obecného vymezení úkolu lze odvodit všeobecně platné </a:t>
            </a:r>
            <a:r>
              <a:rPr lang="cs-CZ" u="sng" dirty="0"/>
              <a:t>hlavní cíle:</a:t>
            </a:r>
            <a:endParaRPr lang="cs-CZ" dirty="0"/>
          </a:p>
          <a:p>
            <a:pPr lvl="1" algn="just"/>
            <a:r>
              <a:rPr lang="cs-CZ" sz="3000" dirty="0" smtClean="0"/>
              <a:t>konkurenceschopné </a:t>
            </a:r>
            <a:r>
              <a:rPr lang="cs-CZ" sz="3000" dirty="0"/>
              <a:t>výrobky popř. služby,</a:t>
            </a:r>
          </a:p>
          <a:p>
            <a:pPr lvl="1" algn="just"/>
            <a:r>
              <a:rPr lang="cs-CZ" sz="3000" dirty="0"/>
              <a:t>optimální hmotné a informační toky vzájemně integrované,</a:t>
            </a:r>
          </a:p>
          <a:p>
            <a:pPr lvl="1" algn="just"/>
            <a:r>
              <a:rPr lang="cs-CZ" sz="3000" dirty="0"/>
              <a:t>vysokou pružnost (flexibilitu) systémů a procesů,</a:t>
            </a:r>
          </a:p>
          <a:p>
            <a:pPr lvl="1" algn="just"/>
            <a:r>
              <a:rPr lang="cs-CZ" sz="3000" dirty="0"/>
              <a:t>příznivé vytížení ploch, prostorů a zařízení,</a:t>
            </a:r>
          </a:p>
          <a:p>
            <a:pPr lvl="1" algn="just"/>
            <a:r>
              <a:rPr lang="cs-CZ" sz="3000" dirty="0"/>
              <a:t>krátké průběžné doby a dodací lhůty,</a:t>
            </a:r>
          </a:p>
          <a:p>
            <a:pPr lvl="1" algn="just"/>
            <a:r>
              <a:rPr lang="cs-CZ" sz="3000" dirty="0"/>
              <a:t>příznivé pracovní podmínky a motivace pro personál,</a:t>
            </a:r>
          </a:p>
          <a:p>
            <a:pPr lvl="1" algn="just"/>
            <a:r>
              <a:rPr lang="cs-CZ" sz="3000" dirty="0"/>
              <a:t>minimalizace nákladů.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 </a:t>
            </a:r>
            <a:r>
              <a:rPr lang="cs-CZ" sz="3200" u="sng" dirty="0"/>
              <a:t>oblasti nákupní logistiky</a:t>
            </a:r>
            <a:r>
              <a:rPr lang="cs-CZ" sz="3200" dirty="0"/>
              <a:t> bude např. zahrnovat:</a:t>
            </a:r>
          </a:p>
          <a:p>
            <a:pPr lvl="1"/>
            <a:r>
              <a:rPr lang="cs-CZ" sz="3000" dirty="0"/>
              <a:t>plánování, řízení, realizaci a kontrolu opatřování materiálu,</a:t>
            </a:r>
          </a:p>
          <a:p>
            <a:pPr lvl="1"/>
            <a:r>
              <a:rPr lang="cs-CZ" sz="3000" dirty="0"/>
              <a:t>zajištění výrobních prostředků,</a:t>
            </a:r>
          </a:p>
          <a:p>
            <a:pPr lvl="1"/>
            <a:r>
              <a:rPr lang="cs-CZ" sz="3000" dirty="0"/>
              <a:t>plánování zásob v nákupních skladech,</a:t>
            </a:r>
          </a:p>
          <a:p>
            <a:pPr lvl="1"/>
            <a:r>
              <a:rPr lang="cs-CZ" sz="3000" dirty="0"/>
              <a:t>aj</a:t>
            </a:r>
            <a:r>
              <a:rPr lang="cs-CZ" sz="3000" dirty="0" smtClean="0"/>
              <a:t>.</a:t>
            </a:r>
            <a:endParaRPr lang="cs-CZ" sz="3000" dirty="0"/>
          </a:p>
          <a:p>
            <a:pPr lvl="1"/>
            <a:endParaRPr lang="cs-CZ" sz="3000" dirty="0" smtClean="0"/>
          </a:p>
          <a:p>
            <a:pPr marL="0" indent="0">
              <a:buNone/>
            </a:pPr>
            <a:r>
              <a:rPr lang="cs-CZ" sz="3200" dirty="0"/>
              <a:t>V oblasti </a:t>
            </a:r>
            <a:r>
              <a:rPr lang="cs-CZ" sz="3200" u="sng" dirty="0"/>
              <a:t>distribuční logistiky</a:t>
            </a:r>
            <a:r>
              <a:rPr lang="cs-CZ" sz="3200" dirty="0"/>
              <a:t> bude např. zahrnovat:</a:t>
            </a:r>
          </a:p>
          <a:p>
            <a:pPr lvl="1"/>
            <a:r>
              <a:rPr lang="cs-CZ" sz="3000" dirty="0"/>
              <a:t>plánování distribuční struktury,</a:t>
            </a:r>
          </a:p>
          <a:p>
            <a:pPr lvl="1"/>
            <a:r>
              <a:rPr lang="cs-CZ" sz="3000" dirty="0"/>
              <a:t>management zásob hotových výrobků,</a:t>
            </a:r>
          </a:p>
          <a:p>
            <a:pPr lvl="1"/>
            <a:r>
              <a:rPr lang="cs-CZ" sz="3000" dirty="0"/>
              <a:t>zajištění dodavatelského servisu, aj.</a:t>
            </a:r>
          </a:p>
          <a:p>
            <a:pPr marL="457200" lvl="1" indent="0">
              <a:buNone/>
            </a:pPr>
            <a:endParaRPr lang="cs-CZ" sz="3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 oblasti</a:t>
            </a:r>
            <a:r>
              <a:rPr lang="cs-CZ" sz="3200" u="sng" dirty="0"/>
              <a:t> výrobní logistiky</a:t>
            </a:r>
            <a:r>
              <a:rPr lang="cs-CZ" sz="3200" dirty="0"/>
              <a:t> bude např. zahrnovat:</a:t>
            </a:r>
          </a:p>
          <a:p>
            <a:pPr lvl="1"/>
            <a:r>
              <a:rPr lang="cs-CZ" sz="3000" dirty="0"/>
              <a:t>plánování výrobního programu.</a:t>
            </a:r>
          </a:p>
          <a:p>
            <a:pPr lvl="1"/>
            <a:r>
              <a:rPr lang="cs-CZ" sz="3000" dirty="0"/>
              <a:t>plánování výrobních dávek,</a:t>
            </a:r>
          </a:p>
          <a:p>
            <a:pPr lvl="1"/>
            <a:r>
              <a:rPr lang="cs-CZ" sz="3000" dirty="0"/>
              <a:t>plánování potřeb,</a:t>
            </a:r>
          </a:p>
          <a:p>
            <a:pPr lvl="1"/>
            <a:r>
              <a:rPr lang="cs-CZ" sz="3000" dirty="0"/>
              <a:t>management zásob polotovarů,</a:t>
            </a:r>
          </a:p>
          <a:p>
            <a:pPr lvl="1"/>
            <a:r>
              <a:rPr lang="cs-CZ" sz="3000" dirty="0"/>
              <a:t>plánování a řízení materiálových toků,</a:t>
            </a:r>
          </a:p>
          <a:p>
            <a:pPr lvl="1"/>
            <a:r>
              <a:rPr lang="cs-CZ" sz="3000" dirty="0"/>
              <a:t>plánování a řízení včetně kontroly vnitropodnikové dopravy,</a:t>
            </a:r>
          </a:p>
          <a:p>
            <a:pPr lvl="1"/>
            <a:r>
              <a:rPr lang="cs-CZ" sz="3000" dirty="0"/>
              <a:t>dílenské plánování,</a:t>
            </a:r>
          </a:p>
          <a:p>
            <a:pPr lvl="1"/>
            <a:r>
              <a:rPr lang="cs-CZ" sz="3000" dirty="0"/>
              <a:t>a další.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90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06175"/>
            <a:ext cx="10738503" cy="55707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/>
              <a:t>Etapy </a:t>
            </a:r>
            <a:r>
              <a:rPr lang="cs-CZ" sz="3200" u="sng"/>
              <a:t>plánovacího </a:t>
            </a:r>
            <a:r>
              <a:rPr lang="cs-CZ" sz="3200" u="sng" smtClean="0"/>
              <a:t>procesu:</a:t>
            </a:r>
            <a:endParaRPr lang="cs-CZ" sz="3200" dirty="0"/>
          </a:p>
          <a:p>
            <a:pPr lvl="1"/>
            <a:r>
              <a:rPr lang="cs-CZ" sz="3000" dirty="0" smtClean="0"/>
              <a:t>Podnět</a:t>
            </a:r>
            <a:endParaRPr lang="cs-CZ" sz="3000" dirty="0"/>
          </a:p>
          <a:p>
            <a:pPr lvl="1"/>
            <a:r>
              <a:rPr lang="cs-CZ" sz="3000" dirty="0"/>
              <a:t>Definice cílů</a:t>
            </a:r>
          </a:p>
          <a:p>
            <a:pPr lvl="1"/>
            <a:r>
              <a:rPr lang="cs-CZ" sz="3000" dirty="0"/>
              <a:t>Analýza plánovacího prostoru</a:t>
            </a:r>
          </a:p>
          <a:p>
            <a:pPr lvl="1"/>
            <a:r>
              <a:rPr lang="cs-CZ" sz="3000" dirty="0"/>
              <a:t>Rozhodnutí o dalším postupu</a:t>
            </a:r>
          </a:p>
          <a:p>
            <a:pPr lvl="1"/>
            <a:r>
              <a:rPr lang="cs-CZ" sz="3000" dirty="0"/>
              <a:t>Systémová studie</a:t>
            </a:r>
          </a:p>
          <a:p>
            <a:pPr lvl="1"/>
            <a:r>
              <a:rPr lang="cs-CZ" sz="3000" dirty="0"/>
              <a:t>Rozhodnutí o výběru konceptu</a:t>
            </a:r>
          </a:p>
          <a:p>
            <a:pPr lvl="1"/>
            <a:r>
              <a:rPr lang="cs-CZ" sz="3000" dirty="0"/>
              <a:t>Systémové plánování</a:t>
            </a:r>
          </a:p>
          <a:p>
            <a:pPr lvl="1"/>
            <a:r>
              <a:rPr lang="cs-CZ" sz="3000" dirty="0"/>
              <a:t>Rozhodnutí o výběru z nabídek</a:t>
            </a:r>
          </a:p>
          <a:p>
            <a:pPr lvl="1"/>
            <a:r>
              <a:rPr lang="cs-CZ" sz="3000" dirty="0"/>
              <a:t>Realizace.</a:t>
            </a:r>
            <a:endParaRPr lang="cs-CZ" sz="30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183</Words>
  <Application>Microsoft Office PowerPoint</Application>
  <PresentationFormat>Vlastní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Řízení dodavatelských systémů: 7. Plánování dodavatelských systémů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81</cp:revision>
  <dcterms:created xsi:type="dcterms:W3CDTF">2017-05-10T10:51:34Z</dcterms:created>
  <dcterms:modified xsi:type="dcterms:W3CDTF">2018-02-19T11:17:44Z</dcterms:modified>
</cp:coreProperties>
</file>