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0" r:id="rId4"/>
    <p:sldId id="299" r:id="rId5"/>
    <p:sldId id="293" r:id="rId6"/>
    <p:sldId id="294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32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200584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Řízení dodavatelských systémů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6. Analýza dodavatelských řetězců a modelové prostředky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44530"/>
            <a:ext cx="10515600" cy="56324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Podněty a cíle logistických analýz</a:t>
            </a:r>
            <a:endParaRPr lang="cs-CZ" sz="3600" dirty="0"/>
          </a:p>
          <a:p>
            <a:pPr marL="0" indent="0" algn="just">
              <a:buNone/>
            </a:pPr>
            <a:r>
              <a:rPr lang="cs-CZ" sz="3000" dirty="0"/>
              <a:t>Podněty k analýzám logistických řetězců a systémů mohou být velmi rozmanité. </a:t>
            </a:r>
            <a:r>
              <a:rPr lang="cs-CZ" sz="3000" u="sng" dirty="0"/>
              <a:t>Nejčastější jsou:</a:t>
            </a:r>
            <a:endParaRPr lang="cs-CZ" sz="3000" dirty="0"/>
          </a:p>
          <a:p>
            <a:pPr marL="711200" lvl="0"/>
            <a:r>
              <a:rPr lang="cs-CZ" sz="3000" dirty="0"/>
              <a:t>přestavba, rozšíření nebo výstavba nových objektů,</a:t>
            </a:r>
          </a:p>
          <a:p>
            <a:pPr marL="711200" lvl="0"/>
            <a:r>
              <a:rPr lang="cs-CZ" sz="3000" dirty="0"/>
              <a:t>rozšíření kapacit a modernizace zařízení,</a:t>
            </a:r>
          </a:p>
          <a:p>
            <a:pPr marL="711200" lvl="0"/>
            <a:r>
              <a:rPr lang="cs-CZ" sz="3000" dirty="0"/>
              <a:t>změna technologických nebo logistických procesů,</a:t>
            </a:r>
          </a:p>
          <a:p>
            <a:pPr marL="711200" lvl="0"/>
            <a:r>
              <a:rPr lang="cs-CZ" sz="3000" dirty="0"/>
              <a:t>snižování nákladů, počtu dopravních  prostředků  nebo pracovníků,</a:t>
            </a:r>
          </a:p>
          <a:p>
            <a:pPr marL="711200" lvl="0"/>
            <a:r>
              <a:rPr lang="cs-CZ" sz="3000" dirty="0"/>
              <a:t>zvýšení dodavatelské pohotovosti a konkurenceschopnosti,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44530"/>
            <a:ext cx="10515600" cy="56324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3200" dirty="0"/>
              <a:t>Podobně jako podněty k  analýzám logistických řetězců a systémů mohou být velmi rozmanité, i cíle analýz mohou být případ od případu různé. </a:t>
            </a:r>
            <a:r>
              <a:rPr lang="cs-CZ" sz="3200" u="sng" dirty="0"/>
              <a:t>Obvykle je cílem analýzy</a:t>
            </a:r>
            <a:r>
              <a:rPr lang="cs-CZ" sz="3200" u="sng" dirty="0" smtClean="0"/>
              <a:t>:</a:t>
            </a:r>
          </a:p>
          <a:p>
            <a:pPr marL="0" indent="0" algn="just">
              <a:buNone/>
            </a:pPr>
            <a:endParaRPr lang="cs-CZ" sz="3200" dirty="0"/>
          </a:p>
          <a:p>
            <a:pPr lvl="1"/>
            <a:r>
              <a:rPr lang="cs-CZ" sz="3000" dirty="0"/>
              <a:t>určení kritických míst v materiálových  tocích,</a:t>
            </a:r>
          </a:p>
          <a:p>
            <a:pPr lvl="1"/>
            <a:r>
              <a:rPr lang="cs-CZ" sz="3000" dirty="0"/>
              <a:t>snížení objemu  zásob,</a:t>
            </a:r>
          </a:p>
          <a:p>
            <a:pPr lvl="1"/>
            <a:r>
              <a:rPr lang="cs-CZ" sz="3000" dirty="0"/>
              <a:t>zkrácení průběžné doby,</a:t>
            </a:r>
          </a:p>
          <a:p>
            <a:pPr lvl="1"/>
            <a:r>
              <a:rPr lang="cs-CZ" sz="3000" dirty="0"/>
              <a:t>zdokonalení organizace a řízení hmotných toků,</a:t>
            </a:r>
          </a:p>
          <a:p>
            <a:pPr lvl="1"/>
            <a:r>
              <a:rPr lang="cs-CZ" sz="3000" dirty="0"/>
              <a:t>aj.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426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42452"/>
            <a:ext cx="10515600" cy="57345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Systematika analýz</a:t>
            </a:r>
            <a:endParaRPr lang="cs-CZ" sz="3600" dirty="0"/>
          </a:p>
          <a:p>
            <a:pPr marL="711200" lvl="0" algn="just">
              <a:tabLst>
                <a:tab pos="627063" algn="l"/>
              </a:tabLst>
            </a:pPr>
            <a:r>
              <a:rPr lang="cs-CZ" sz="3000" dirty="0" smtClean="0"/>
              <a:t>stanovení </a:t>
            </a:r>
            <a:r>
              <a:rPr lang="cs-CZ" sz="3000" dirty="0"/>
              <a:t>cílů,</a:t>
            </a:r>
          </a:p>
          <a:p>
            <a:pPr marL="711200" lvl="0" algn="just">
              <a:tabLst>
                <a:tab pos="627063" algn="l"/>
              </a:tabLst>
            </a:pPr>
            <a:r>
              <a:rPr lang="cs-CZ" sz="3000" dirty="0"/>
              <a:t>formulaci úkolu,</a:t>
            </a:r>
          </a:p>
          <a:p>
            <a:pPr marL="711200" lvl="0" algn="just">
              <a:tabLst>
                <a:tab pos="627063" algn="l"/>
              </a:tabLst>
            </a:pPr>
            <a:r>
              <a:rPr lang="cs-CZ" sz="3000" dirty="0"/>
              <a:t>vytvoření plánu akcí,</a:t>
            </a:r>
          </a:p>
          <a:p>
            <a:pPr marL="711200" lvl="0" algn="just">
              <a:tabLst>
                <a:tab pos="627063" algn="l"/>
              </a:tabLst>
            </a:pPr>
            <a:r>
              <a:rPr lang="cs-CZ" sz="3000" dirty="0"/>
              <a:t>přípravné práce,</a:t>
            </a:r>
          </a:p>
          <a:p>
            <a:pPr marL="711200" lvl="0" algn="just">
              <a:tabLst>
                <a:tab pos="627063" algn="l"/>
              </a:tabLst>
            </a:pPr>
            <a:r>
              <a:rPr lang="cs-CZ" sz="3000" dirty="0"/>
              <a:t>specifikace analyzovaných objektů,</a:t>
            </a:r>
          </a:p>
          <a:p>
            <a:pPr marL="711200" lvl="0" algn="just">
              <a:tabLst>
                <a:tab pos="627063" algn="l"/>
              </a:tabLst>
            </a:pPr>
            <a:r>
              <a:rPr lang="cs-CZ" sz="3000" dirty="0"/>
              <a:t>vymezení analyzovaných  oblastí,</a:t>
            </a:r>
          </a:p>
          <a:p>
            <a:pPr marL="711200" lvl="0" algn="just">
              <a:tabLst>
                <a:tab pos="627063" algn="l"/>
              </a:tabLst>
            </a:pPr>
            <a:r>
              <a:rPr lang="cs-CZ" sz="3000" dirty="0"/>
              <a:t>vypracování pracovních postupů pro šetření,</a:t>
            </a:r>
          </a:p>
          <a:p>
            <a:pPr marL="711200" lvl="0" algn="just">
              <a:tabLst>
                <a:tab pos="627063" algn="l"/>
              </a:tabLst>
            </a:pPr>
            <a:r>
              <a:rPr lang="cs-CZ" sz="3000" dirty="0"/>
              <a:t>provedení šetření.</a:t>
            </a:r>
          </a:p>
          <a:p>
            <a:pPr algn="just"/>
            <a:endParaRPr 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493161"/>
            <a:ext cx="10738503" cy="5683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Nástroje </a:t>
            </a:r>
            <a:r>
              <a:rPr lang="cs-CZ" sz="3200" b="1" dirty="0"/>
              <a:t>používané při </a:t>
            </a:r>
            <a:r>
              <a:rPr lang="cs-CZ" sz="3200" b="1" dirty="0" smtClean="0"/>
              <a:t>analýzách</a:t>
            </a:r>
          </a:p>
          <a:p>
            <a:pPr marL="0" indent="0">
              <a:buNone/>
            </a:pPr>
            <a:endParaRPr lang="cs-CZ" sz="1000" b="1" dirty="0" smtClean="0"/>
          </a:p>
          <a:p>
            <a:pPr marL="982663" lvl="1"/>
            <a:r>
              <a:rPr lang="cs-CZ" sz="3000" dirty="0" smtClean="0"/>
              <a:t>Dotazování</a:t>
            </a:r>
          </a:p>
          <a:p>
            <a:pPr marL="982663" lvl="1"/>
            <a:r>
              <a:rPr lang="cs-CZ" sz="3000" dirty="0" smtClean="0"/>
              <a:t>Pozorování</a:t>
            </a:r>
          </a:p>
          <a:p>
            <a:pPr marL="982663" lvl="1"/>
            <a:r>
              <a:rPr lang="cs-CZ" sz="3000" dirty="0" smtClean="0"/>
              <a:t>Modelování </a:t>
            </a:r>
          </a:p>
          <a:p>
            <a:pPr marL="982663" lvl="1"/>
            <a:r>
              <a:rPr lang="cs-CZ" sz="3000" dirty="0" smtClean="0"/>
              <a:t>Simulace</a:t>
            </a:r>
            <a:endParaRPr lang="cs-CZ" sz="30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89935"/>
            <a:ext cx="10738503" cy="54842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u="sng" dirty="0" smtClean="0"/>
              <a:t>Simulace</a:t>
            </a:r>
          </a:p>
          <a:p>
            <a:pPr marL="0" indent="0">
              <a:buNone/>
            </a:pPr>
            <a:endParaRPr lang="cs-CZ" sz="1100" dirty="0"/>
          </a:p>
          <a:p>
            <a:pPr marL="0" indent="0" algn="just">
              <a:buNone/>
            </a:pPr>
            <a:r>
              <a:rPr lang="cs-CZ" sz="3200" b="1" i="1" dirty="0" smtClean="0"/>
              <a:t>Simulace</a:t>
            </a:r>
            <a:r>
              <a:rPr lang="cs-CZ" sz="3200" dirty="0"/>
              <a:t> je napodobení dynamického procesu na modelu s cílem získat poznatky přenosné do skutečnosti. Nabízí nám  možnosti</a:t>
            </a:r>
          </a:p>
          <a:p>
            <a:pPr lvl="1" algn="just"/>
            <a:r>
              <a:rPr lang="cs-CZ" sz="3000" dirty="0"/>
              <a:t>vyloučení chyb při návrhu  složitých systémů s komplikovaným  chováním,</a:t>
            </a:r>
          </a:p>
          <a:p>
            <a:pPr lvl="1" algn="just"/>
            <a:r>
              <a:rPr lang="cs-CZ" sz="3000" dirty="0"/>
              <a:t>porovnání více variant,</a:t>
            </a:r>
          </a:p>
          <a:p>
            <a:pPr lvl="1" algn="just"/>
            <a:r>
              <a:rPr lang="cs-CZ" sz="3000" dirty="0"/>
              <a:t>zabezpečení správné funkce systému hmotného toku,</a:t>
            </a:r>
          </a:p>
          <a:p>
            <a:pPr lvl="1" algn="just"/>
            <a:r>
              <a:rPr lang="cs-CZ" sz="3000" dirty="0"/>
              <a:t>posouzení stochastických vlivů  (např. poruch v chování systémů),</a:t>
            </a:r>
          </a:p>
          <a:p>
            <a:pPr lvl="1" algn="just"/>
            <a:r>
              <a:rPr lang="cs-CZ" sz="3000" dirty="0"/>
              <a:t>stanovení mezních výkonů systémů, apod.</a:t>
            </a:r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77</Words>
  <Application>Microsoft Office PowerPoint</Application>
  <PresentationFormat>Vlastní</PresentationFormat>
  <Paragraphs>43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Řízení dodavatelských systémů: 6. Analýza dodavatelských řetězců a modelové prostředky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82</cp:revision>
  <dcterms:created xsi:type="dcterms:W3CDTF">2017-05-10T10:51:34Z</dcterms:created>
  <dcterms:modified xsi:type="dcterms:W3CDTF">2018-02-19T11:09:03Z</dcterms:modified>
</cp:coreProperties>
</file>