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9" r:id="rId6"/>
    <p:sldId id="296" r:id="rId7"/>
    <p:sldId id="300" r:id="rId8"/>
    <p:sldId id="29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5. Management řízení procesů v dodavatelských systémech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9192"/>
            <a:ext cx="10515600" cy="5457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Podniková filozofie a </a:t>
            </a:r>
            <a:r>
              <a:rPr lang="cs-CZ" sz="3200" b="1" dirty="0" smtClean="0"/>
              <a:t>strategie</a:t>
            </a:r>
          </a:p>
          <a:p>
            <a:pPr marL="0" indent="0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cs-CZ" dirty="0"/>
              <a:t>Při jakýchkoliv podnikatelských  aktivitách  je nutné formulovat jejich smysl a cíle. Dále musíme zvážit podstatné  okolnosti a vlivy, pozitivní i negativní, které budou na zamýšlené aktivity působit. Je nezbytné přihlížet jak vnějším tak interním faktorům. Nabízí se využití analýz STEP a SWOT.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328773"/>
            <a:ext cx="10738503" cy="5848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STEP analýza spočívá v hodnocení vlivu pouze vnějších faktorů (faktorů globálního prostředí) na chod firmy v následujících segmentech</a:t>
            </a:r>
            <a:r>
              <a:rPr lang="cs-CZ" sz="3200" dirty="0" smtClean="0"/>
              <a:t>:</a:t>
            </a:r>
          </a:p>
          <a:p>
            <a:pPr marL="0" indent="0">
              <a:buNone/>
            </a:pPr>
            <a:endParaRPr lang="cs-CZ" sz="2000" dirty="0"/>
          </a:p>
          <a:p>
            <a:pPr marL="982663" lvl="0">
              <a:tabLst>
                <a:tab pos="271463" algn="l"/>
              </a:tabLst>
            </a:pPr>
            <a:r>
              <a:rPr lang="cs-CZ" sz="3000" dirty="0"/>
              <a:t>S-společenské (sociální faktory)</a:t>
            </a:r>
          </a:p>
          <a:p>
            <a:pPr marL="982663" lvl="0">
              <a:tabLst>
                <a:tab pos="271463" algn="l"/>
              </a:tabLst>
            </a:pPr>
            <a:r>
              <a:rPr lang="cs-CZ" sz="3000" dirty="0"/>
              <a:t>T-technické (</a:t>
            </a:r>
            <a:r>
              <a:rPr lang="cs-CZ" sz="3000" dirty="0" err="1"/>
              <a:t>technicko-technologické</a:t>
            </a:r>
            <a:r>
              <a:rPr lang="cs-CZ" sz="3000" dirty="0"/>
              <a:t>) faktory</a:t>
            </a:r>
          </a:p>
          <a:p>
            <a:pPr marL="982663" lvl="0">
              <a:tabLst>
                <a:tab pos="271463" algn="l"/>
              </a:tabLst>
            </a:pPr>
            <a:r>
              <a:rPr lang="cs-CZ" sz="3000" dirty="0"/>
              <a:t>E-ekonomické faktory</a:t>
            </a:r>
          </a:p>
          <a:p>
            <a:pPr marL="982663" lvl="0">
              <a:tabLst>
                <a:tab pos="271463" algn="l"/>
              </a:tabLst>
            </a:pPr>
            <a:r>
              <a:rPr lang="cs-CZ" sz="3000" dirty="0"/>
              <a:t>P-politicko-právní faktory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3200" dirty="0"/>
              <a:t>SWOT analýza je nástrojem  používaný zejména při hodnotovém managementu a tvorbě podnikové strategie k identifikaci silných a slabých stránek podniku s přihlédnutím k příležitostem a ohrožením.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r>
              <a:rPr lang="cs-CZ" u="sng" dirty="0" smtClean="0"/>
              <a:t>Silné stránky podniku:</a:t>
            </a:r>
            <a:endParaRPr lang="cs-CZ" dirty="0" smtClean="0"/>
          </a:p>
          <a:p>
            <a:pPr marL="627063" lvl="0"/>
            <a:r>
              <a:rPr lang="cs-CZ" dirty="0" smtClean="0"/>
              <a:t>Individuální přístup</a:t>
            </a:r>
          </a:p>
          <a:p>
            <a:pPr marL="627063" lvl="0"/>
            <a:r>
              <a:rPr lang="cs-CZ" dirty="0" smtClean="0"/>
              <a:t>Příznivé ceny</a:t>
            </a:r>
          </a:p>
          <a:p>
            <a:pPr marL="627063" lvl="0"/>
            <a:r>
              <a:rPr lang="cs-CZ" dirty="0" smtClean="0"/>
              <a:t>Nové inovativní produkty a služby</a:t>
            </a:r>
          </a:p>
          <a:p>
            <a:pPr marL="627063" lvl="0"/>
            <a:r>
              <a:rPr lang="cs-CZ" dirty="0" smtClean="0"/>
              <a:t>Umístění podniku</a:t>
            </a:r>
          </a:p>
          <a:p>
            <a:pPr marL="627063" lvl="0"/>
            <a:r>
              <a:rPr lang="cs-CZ" dirty="0" smtClean="0"/>
              <a:t>Zkušenosti v oboru</a:t>
            </a:r>
          </a:p>
          <a:p>
            <a:pPr marL="627063" lvl="0"/>
            <a:r>
              <a:rPr lang="cs-CZ" dirty="0" smtClean="0"/>
              <a:t>Nové technologie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Slabé stránky podniku:</a:t>
            </a:r>
            <a:endParaRPr lang="cs-CZ" dirty="0" smtClean="0"/>
          </a:p>
          <a:p>
            <a:pPr marL="711200" lvl="0"/>
            <a:r>
              <a:rPr lang="cs-CZ" dirty="0" smtClean="0"/>
              <a:t>Špatná marketingová strategie</a:t>
            </a:r>
          </a:p>
          <a:p>
            <a:pPr marL="711200" lvl="0"/>
            <a:r>
              <a:rPr lang="cs-CZ" dirty="0" smtClean="0"/>
              <a:t>Velikost podniku a umístění</a:t>
            </a:r>
          </a:p>
          <a:p>
            <a:pPr marL="711200" lvl="0"/>
            <a:r>
              <a:rPr lang="cs-CZ" dirty="0" smtClean="0"/>
              <a:t>Malé podvědomí u potenciálních klientů</a:t>
            </a:r>
          </a:p>
          <a:p>
            <a:pPr marL="711200" lvl="0"/>
            <a:r>
              <a:rPr lang="cs-CZ" dirty="0" smtClean="0"/>
              <a:t>Umístění podniku</a:t>
            </a:r>
          </a:p>
          <a:p>
            <a:pPr marL="711200" lvl="0"/>
            <a:r>
              <a:rPr lang="cs-CZ" dirty="0" smtClean="0"/>
              <a:t>Špatná kvalita produktů a služeb</a:t>
            </a:r>
          </a:p>
          <a:p>
            <a:pPr marL="711200" lvl="0"/>
            <a:endParaRPr lang="cs-CZ" sz="1400" dirty="0" smtClean="0"/>
          </a:p>
          <a:p>
            <a:endParaRPr lang="cs-CZ" sz="1400" dirty="0" smtClean="0"/>
          </a:p>
          <a:p>
            <a:endParaRPr lang="cs-CZ" sz="1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871"/>
            <a:ext cx="10515600" cy="499709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cs-CZ" u="sng" dirty="0" smtClean="0"/>
              <a:t>Příležitosti </a:t>
            </a:r>
            <a:r>
              <a:rPr lang="cs-CZ" u="sng" dirty="0"/>
              <a:t>podniku:</a:t>
            </a:r>
            <a:endParaRPr lang="cs-CZ" dirty="0"/>
          </a:p>
          <a:p>
            <a:pPr marL="711200" lvl="0"/>
            <a:r>
              <a:rPr lang="cs-CZ" dirty="0"/>
              <a:t>Otevření trhu EU</a:t>
            </a:r>
          </a:p>
          <a:p>
            <a:pPr marL="711200" lvl="0"/>
            <a:r>
              <a:rPr lang="cs-CZ" dirty="0"/>
              <a:t>Možnost rozšíření o další služby</a:t>
            </a:r>
          </a:p>
          <a:p>
            <a:pPr marL="711200" lvl="0"/>
            <a:r>
              <a:rPr lang="cs-CZ" dirty="0"/>
              <a:t>Zvyšující se potřeba daňového poradenství</a:t>
            </a:r>
          </a:p>
          <a:p>
            <a:pPr marL="711200" lvl="0"/>
            <a:r>
              <a:rPr lang="cs-CZ" dirty="0"/>
              <a:t>Malá konkurence</a:t>
            </a:r>
          </a:p>
          <a:p>
            <a:pPr marL="711200" lvl="0"/>
            <a:r>
              <a:rPr lang="cs-CZ" dirty="0"/>
              <a:t>Možnost expandovat mimo region</a:t>
            </a:r>
          </a:p>
          <a:p>
            <a:pPr marL="711200" lvl="0"/>
            <a:r>
              <a:rPr lang="cs-CZ" dirty="0"/>
              <a:t>Příliv zahraničních investic</a:t>
            </a:r>
          </a:p>
          <a:p>
            <a:pPr marL="0" indent="0">
              <a:buNone/>
            </a:pPr>
            <a:r>
              <a:rPr lang="cs-CZ" u="sng" dirty="0"/>
              <a:t>Hrozby podniku:</a:t>
            </a:r>
            <a:endParaRPr lang="cs-CZ" dirty="0"/>
          </a:p>
          <a:p>
            <a:pPr marL="711200" lvl="0"/>
            <a:r>
              <a:rPr lang="cs-CZ" dirty="0"/>
              <a:t>Nečekaný vstup konkurence</a:t>
            </a:r>
          </a:p>
          <a:p>
            <a:pPr marL="711200" lvl="0"/>
            <a:r>
              <a:rPr lang="cs-CZ" dirty="0"/>
              <a:t>Změny předpisů</a:t>
            </a:r>
          </a:p>
          <a:p>
            <a:pPr marL="711200" lvl="0"/>
            <a:r>
              <a:rPr lang="cs-CZ" dirty="0"/>
              <a:t>Vládní politika utlačující malé </a:t>
            </a:r>
            <a:r>
              <a:rPr lang="cs-CZ" dirty="0" smtClean="0"/>
              <a:t>podnikatele</a:t>
            </a:r>
            <a:endParaRPr lang="cs-CZ" dirty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69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04684"/>
            <a:ext cx="10738503" cy="5572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u="sng" dirty="0"/>
              <a:t>Logistické cíle</a:t>
            </a:r>
            <a:r>
              <a:rPr lang="cs-CZ" sz="3200" dirty="0" smtClean="0"/>
              <a:t>:</a:t>
            </a:r>
            <a:endParaRPr lang="cs-CZ" sz="3200" dirty="0"/>
          </a:p>
          <a:p>
            <a:pPr marL="457200" lvl="1" indent="0" algn="just">
              <a:buNone/>
            </a:pPr>
            <a:r>
              <a:rPr lang="cs-CZ" sz="2800" dirty="0"/>
              <a:t>V souvislosti s pojetím a přístupem k logistice jsme dospěli k poznatku, že chce-li firma získat na trhu pozici umožňující ji prodávat své výrobky za tržní ceny, pak musí tyto výrobky být zajímavé pro zákazníky svými parametry, jakostí, designem, servisem a cenou. Srovnatelné nebo ještě  lepší než konkurenční produkty a zájemcům - zákazníkům  nabídnuty na požadovaném </a:t>
            </a:r>
            <a:r>
              <a:rPr lang="cs-CZ" sz="2800" smtClean="0"/>
              <a:t>místě, v</a:t>
            </a:r>
            <a:r>
              <a:rPr lang="cs-CZ" sz="2800" dirty="0"/>
              <a:t> požadovaném  množství,  v požadovanou dobu, ve stanovené jakosti a to za ceny odpovídající situaci na trhu</a:t>
            </a:r>
            <a:r>
              <a:rPr lang="cs-CZ" sz="2800" dirty="0" smtClean="0"/>
              <a:t>.</a:t>
            </a:r>
            <a:endParaRPr lang="cs-CZ" sz="2800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04684"/>
            <a:ext cx="10738503" cy="5572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 smtClean="0"/>
              <a:t>Relevantní </a:t>
            </a:r>
            <a:r>
              <a:rPr lang="cs-CZ" sz="3200" dirty="0"/>
              <a:t>cíle v oblasti  logistiky a to od velkých podniků až po malé firmy a jednotlivé řemeslníky:</a:t>
            </a:r>
          </a:p>
          <a:p>
            <a:pPr lvl="1" algn="just"/>
            <a:r>
              <a:rPr lang="cs-CZ" sz="2800" dirty="0"/>
              <a:t>podat potřebné </a:t>
            </a:r>
            <a:r>
              <a:rPr lang="cs-CZ" sz="2800" b="1" i="1" dirty="0"/>
              <a:t>výkony</a:t>
            </a:r>
            <a:r>
              <a:rPr lang="cs-CZ" sz="2800" dirty="0"/>
              <a:t> v oblastech zásobování, dopravy, manipulace, skladování,</a:t>
            </a:r>
          </a:p>
          <a:p>
            <a:pPr lvl="1" algn="just"/>
            <a:r>
              <a:rPr lang="cs-CZ" sz="2800" dirty="0"/>
              <a:t>zajistit požadovanou </a:t>
            </a:r>
            <a:r>
              <a:rPr lang="cs-CZ" sz="2800" b="1" i="1" dirty="0"/>
              <a:t>jakost</a:t>
            </a:r>
            <a:r>
              <a:rPr lang="cs-CZ" sz="2800" dirty="0"/>
              <a:t> těchto výkonů (dodavatelskou schopnost, flexibilitu, dodržování termínů, jakost zásilek, …) a</a:t>
            </a:r>
          </a:p>
          <a:p>
            <a:pPr lvl="1" algn="just"/>
            <a:r>
              <a:rPr lang="cs-CZ" sz="2800" dirty="0"/>
              <a:t>optimalizovat </a:t>
            </a:r>
            <a:r>
              <a:rPr lang="cs-CZ" sz="2800" b="1" i="1" dirty="0"/>
              <a:t>náklady</a:t>
            </a:r>
            <a:r>
              <a:rPr lang="cs-CZ" sz="2800" dirty="0"/>
              <a:t> (osobní, dopravní, manipulační, skladovací, …)</a:t>
            </a:r>
          </a:p>
          <a:p>
            <a:pPr lvl="1" algn="just"/>
            <a:r>
              <a:rPr lang="cs-CZ" sz="2800" dirty="0"/>
              <a:t>při respektování požadavků </a:t>
            </a:r>
            <a:r>
              <a:rPr lang="cs-CZ" sz="2800" dirty="0" err="1"/>
              <a:t>environmentu</a:t>
            </a:r>
            <a:r>
              <a:rPr lang="cs-CZ" sz="2800" dirty="0"/>
              <a:t> v celém rozsahu procesních řetězců.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887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52063"/>
            <a:ext cx="10738503" cy="5724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Transformační manažerské metody</a:t>
            </a:r>
          </a:p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/>
              <a:t>V tomto směru se v posledních letech diskutuje silně o manažerských metodách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Management (TQM), </a:t>
            </a:r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  a Business </a:t>
            </a:r>
            <a:r>
              <a:rPr lang="cs-CZ" dirty="0" err="1"/>
              <a:t>Reengineering</a:t>
            </a:r>
            <a:r>
              <a:rPr lang="cs-CZ" dirty="0"/>
              <a:t>, které v zásadě staví na pilířích orientace managementu firem směrem na obchodní procesy, zákazníky a spolupracovníky. Všechny tyto metody se vyznačují rozsáhlým celkovým sledováním podniku.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133</Words>
  <Application>Microsoft Office PowerPoint</Application>
  <PresentationFormat>Vlastní</PresentationFormat>
  <Paragraphs>53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Řízení dodavatelských systémů: 5. Management řízení procesů v dodavatelských systémech </vt:lpstr>
      <vt:lpstr>Prezentace aplikace PowerPoint</vt:lpstr>
      <vt:lpstr>Prezentace aplikace PowerPoint</vt:lpstr>
      <vt:lpstr>SWOT analýza je nástrojem  používaný zejména při hodnotovém managementu a tvorbě podnikové strategie k identifikaci silných a slabých stránek podniku s přihlédnutím k příležitostem a ohrožením.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88</cp:revision>
  <dcterms:created xsi:type="dcterms:W3CDTF">2017-05-10T10:51:34Z</dcterms:created>
  <dcterms:modified xsi:type="dcterms:W3CDTF">2018-03-20T14:11:01Z</dcterms:modified>
</cp:coreProperties>
</file>