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9" r:id="rId5"/>
    <p:sldId id="293" r:id="rId6"/>
    <p:sldId id="298" r:id="rId7"/>
    <p:sldId id="29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4</a:t>
            </a:r>
            <a:r>
              <a:rPr lang="cs-CZ" b="1" dirty="0" smtClean="0"/>
              <a:t>. Struktury pořizovací, výrobní a distribuční logistiky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8644"/>
            <a:ext cx="10515600" cy="5478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Alternativní logistické struktury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 algn="just">
              <a:buNone/>
            </a:pPr>
            <a:r>
              <a:rPr lang="cs-CZ" b="1" dirty="0"/>
              <a:t>H</a:t>
            </a:r>
            <a:r>
              <a:rPr lang="cs-CZ" b="1" dirty="0" smtClean="0"/>
              <a:t>odnototvorný řetězec </a:t>
            </a:r>
            <a:r>
              <a:rPr lang="cs-CZ" dirty="0" smtClean="0"/>
              <a:t>tvoří </a:t>
            </a:r>
            <a:r>
              <a:rPr lang="cs-CZ" dirty="0"/>
              <a:t>posloupnost technologických a logistických </a:t>
            </a:r>
            <a:r>
              <a:rPr lang="cs-CZ" dirty="0" smtClean="0"/>
              <a:t>článků, </a:t>
            </a:r>
            <a:r>
              <a:rPr lang="cs-CZ" dirty="0"/>
              <a:t>v nichž probíhají transformační procesy, ve  kterých postupně vznikají produkty požadované na trhu.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dirty="0"/>
              <a:t>Hodnototvorný řetězec začíná u dodavatelů surovin pro výrobu a mívá </a:t>
            </a:r>
            <a:r>
              <a:rPr lang="cs-CZ" b="1" dirty="0"/>
              <a:t>různou strukturu </a:t>
            </a:r>
            <a:r>
              <a:rPr lang="cs-CZ" dirty="0" smtClean="0"/>
              <a:t>podle: </a:t>
            </a:r>
          </a:p>
          <a:p>
            <a:pPr lvl="1" algn="just"/>
            <a:r>
              <a:rPr lang="cs-CZ" sz="2800" dirty="0" smtClean="0"/>
              <a:t>druhu </a:t>
            </a:r>
            <a:r>
              <a:rPr lang="cs-CZ" sz="2800" dirty="0"/>
              <a:t>komodity,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polohy </a:t>
            </a:r>
            <a:r>
              <a:rPr lang="cs-CZ" sz="2800" dirty="0"/>
              <a:t>dodavatele,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způsobu </a:t>
            </a:r>
            <a:r>
              <a:rPr lang="cs-CZ" sz="2800" dirty="0"/>
              <a:t>a organizace dopravy,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požadavků odběratelů.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Alternativní struktury dodavatelského řetězce  jsou</a:t>
            </a:r>
            <a:r>
              <a:rPr lang="cs-CZ" sz="3200" u="sng" dirty="0" smtClean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355600" indent="0" algn="just">
              <a:buNone/>
            </a:pPr>
            <a:r>
              <a:rPr lang="cs-CZ" sz="3000" b="1" dirty="0" smtClean="0"/>
              <a:t>1</a:t>
            </a:r>
            <a:r>
              <a:rPr lang="cs-CZ" sz="3000" b="1" dirty="0"/>
              <a:t>. </a:t>
            </a:r>
            <a:r>
              <a:rPr lang="cs-CZ" sz="3000" dirty="0"/>
              <a:t>individuální dodávky,  </a:t>
            </a:r>
          </a:p>
          <a:p>
            <a:pPr marL="355600" indent="0" algn="just">
              <a:buNone/>
            </a:pPr>
            <a:r>
              <a:rPr lang="cs-CZ" sz="3000" b="1" dirty="0" smtClean="0"/>
              <a:t>2</a:t>
            </a:r>
            <a:r>
              <a:rPr lang="cs-CZ" sz="3000" b="1" dirty="0"/>
              <a:t>.</a:t>
            </a:r>
            <a:r>
              <a:rPr lang="cs-CZ" sz="3000" dirty="0"/>
              <a:t> jednostupňová s překladišti, </a:t>
            </a:r>
            <a:endParaRPr lang="cs-CZ" sz="3000" dirty="0" smtClean="0"/>
          </a:p>
          <a:p>
            <a:pPr marL="355600" indent="0" algn="just">
              <a:buNone/>
            </a:pPr>
            <a:r>
              <a:rPr lang="cs-CZ" sz="3000" b="1" dirty="0" smtClean="0"/>
              <a:t>3</a:t>
            </a:r>
            <a:r>
              <a:rPr lang="cs-CZ" sz="3000" b="1" dirty="0"/>
              <a:t>.</a:t>
            </a:r>
            <a:r>
              <a:rPr lang="cs-CZ" sz="3000" dirty="0"/>
              <a:t> jednostupňová s rozdělovacím střediskem, </a:t>
            </a:r>
            <a:endParaRPr lang="cs-CZ" sz="3000" dirty="0" smtClean="0"/>
          </a:p>
          <a:p>
            <a:pPr marL="355600" indent="0" algn="just">
              <a:buNone/>
            </a:pPr>
            <a:r>
              <a:rPr lang="cs-CZ" sz="3000" b="1" dirty="0" smtClean="0"/>
              <a:t>4</a:t>
            </a:r>
            <a:r>
              <a:rPr lang="cs-CZ" sz="3000" b="1" dirty="0"/>
              <a:t>.</a:t>
            </a:r>
            <a:r>
              <a:rPr lang="cs-CZ" sz="3000" dirty="0"/>
              <a:t> dvoustupňová </a:t>
            </a:r>
            <a:r>
              <a:rPr lang="cs-CZ" sz="3000" dirty="0" smtClean="0"/>
              <a:t>struktura.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u="sng" dirty="0"/>
              <a:t>Skladovací a dopravní strategie:</a:t>
            </a:r>
            <a:endParaRPr lang="cs-CZ" sz="3200" dirty="0"/>
          </a:p>
          <a:p>
            <a:pPr lvl="0"/>
            <a:r>
              <a:rPr lang="cs-CZ" sz="3200" dirty="0" smtClean="0"/>
              <a:t>externí </a:t>
            </a:r>
            <a:r>
              <a:rPr lang="cs-CZ" sz="3200" dirty="0"/>
              <a:t>distribuční sklad,</a:t>
            </a:r>
          </a:p>
          <a:p>
            <a:pPr lvl="0"/>
            <a:r>
              <a:rPr lang="cs-CZ" sz="3200" dirty="0"/>
              <a:t>koncept </a:t>
            </a:r>
            <a:r>
              <a:rPr lang="cs-CZ" sz="3200" dirty="0" err="1"/>
              <a:t>Transhipment</a:t>
            </a:r>
            <a:r>
              <a:rPr lang="cs-CZ" sz="3200" dirty="0"/>
              <a:t>,</a:t>
            </a:r>
          </a:p>
          <a:p>
            <a:pPr lvl="0"/>
            <a:r>
              <a:rPr lang="cs-CZ" sz="3200" dirty="0"/>
              <a:t>systém </a:t>
            </a:r>
            <a:r>
              <a:rPr lang="cs-CZ" sz="3200" dirty="0" err="1"/>
              <a:t>Randez</a:t>
            </a:r>
            <a:r>
              <a:rPr lang="cs-CZ" sz="3200" dirty="0"/>
              <a:t>-Vous,</a:t>
            </a:r>
          </a:p>
          <a:p>
            <a:pPr lvl="0"/>
            <a:r>
              <a:rPr lang="cs-CZ" sz="3200" dirty="0"/>
              <a:t>koncept oblastních  dopravců,</a:t>
            </a:r>
          </a:p>
          <a:p>
            <a:pPr lvl="0"/>
            <a:r>
              <a:rPr lang="cs-CZ" sz="3200" dirty="0"/>
              <a:t>logistická centra.</a:t>
            </a:r>
          </a:p>
          <a:p>
            <a:pPr marL="0" indent="0">
              <a:buNone/>
            </a:pPr>
            <a:r>
              <a:rPr lang="cs-CZ" sz="3200" u="sng" dirty="0"/>
              <a:t>Dodavatelské  řetězce:</a:t>
            </a:r>
            <a:endParaRPr lang="cs-CZ" sz="3200" dirty="0"/>
          </a:p>
          <a:p>
            <a:pPr lvl="0"/>
            <a:r>
              <a:rPr lang="cs-CZ" sz="3200" dirty="0" smtClean="0"/>
              <a:t>přímé </a:t>
            </a:r>
            <a:r>
              <a:rPr lang="cs-CZ" sz="3200" dirty="0"/>
              <a:t>dodávky,</a:t>
            </a:r>
          </a:p>
          <a:p>
            <a:pPr lvl="0"/>
            <a:r>
              <a:rPr lang="cs-CZ" sz="3200" dirty="0"/>
              <a:t>zásilky přes centrální sklad,</a:t>
            </a:r>
          </a:p>
          <a:p>
            <a:pPr lvl="0"/>
            <a:r>
              <a:rPr lang="cs-CZ" sz="3200" dirty="0" err="1"/>
              <a:t>Transhipment</a:t>
            </a:r>
            <a:r>
              <a:rPr lang="cs-CZ" sz="3200" dirty="0"/>
              <a:t>,</a:t>
            </a:r>
          </a:p>
          <a:p>
            <a:pPr lvl="0"/>
            <a:r>
              <a:rPr lang="cs-CZ" sz="3200" dirty="0" err="1"/>
              <a:t>Crossdocking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2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Fyzická distribuce a distribuční sítě</a:t>
            </a:r>
            <a:endParaRPr lang="cs-CZ" sz="3200" dirty="0"/>
          </a:p>
          <a:p>
            <a:pPr marL="0" indent="0">
              <a:buNone/>
            </a:pPr>
            <a:endParaRPr lang="cs-CZ" sz="2000" dirty="0" smtClean="0"/>
          </a:p>
          <a:p>
            <a:pPr lvl="1" algn="just"/>
            <a:r>
              <a:rPr lang="cs-CZ" sz="2800" b="1" dirty="0"/>
              <a:t>Fyzickou distribucí </a:t>
            </a:r>
            <a:r>
              <a:rPr lang="cs-CZ" sz="2800" dirty="0" smtClean="0"/>
              <a:t>- pohyb </a:t>
            </a:r>
            <a:r>
              <a:rPr lang="cs-CZ" sz="2800" dirty="0"/>
              <a:t>a skladování zboží (primárních logistických objektů), ale také související informační a finanční toky probíhající v distribučním prostoru.</a:t>
            </a:r>
          </a:p>
          <a:p>
            <a:pPr lvl="1" algn="just"/>
            <a:r>
              <a:rPr lang="cs-CZ" sz="2800" b="1" dirty="0"/>
              <a:t>Distribuční prostor </a:t>
            </a:r>
            <a:r>
              <a:rPr lang="cs-CZ" sz="2800" dirty="0" smtClean="0"/>
              <a:t>- všechna </a:t>
            </a:r>
            <a:r>
              <a:rPr lang="cs-CZ" sz="2800" dirty="0"/>
              <a:t>distribuční místa, distribuční prostředky, distribuční síť a jejich vzájemné vazby.</a:t>
            </a:r>
          </a:p>
          <a:p>
            <a:pPr lvl="1" algn="just"/>
            <a:r>
              <a:rPr lang="cs-CZ" sz="2800" b="1" dirty="0"/>
              <a:t>Distribuční síť </a:t>
            </a:r>
            <a:r>
              <a:rPr lang="cs-CZ" sz="2800" dirty="0" smtClean="0"/>
              <a:t>- distribuční </a:t>
            </a:r>
            <a:r>
              <a:rPr lang="cs-CZ" sz="2800" dirty="0"/>
              <a:t>zdroje, distribuční centra, odběratelé a vzájemné vazby mezi těmito prvky.</a:t>
            </a:r>
          </a:p>
          <a:p>
            <a:pPr lvl="1" algn="just"/>
            <a:r>
              <a:rPr lang="cs-CZ" sz="2800" b="1" dirty="0"/>
              <a:t>Distribuční uzel </a:t>
            </a:r>
            <a:r>
              <a:rPr lang="cs-CZ" sz="2800" dirty="0" smtClean="0"/>
              <a:t>- představován </a:t>
            </a:r>
            <a:r>
              <a:rPr lang="cs-CZ" sz="2800" dirty="0"/>
              <a:t>distribučním místem, distribuční stanicí nebo distribučním skladem, ve kterých dochází ke shromažďování, rozdělování popř. skladování logistických objektů a jejich následné distribuci.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/>
              <a:t>Distribuční zákony</a:t>
            </a:r>
          </a:p>
          <a:p>
            <a:pPr marL="0" indent="0">
              <a:buNone/>
            </a:pPr>
            <a:r>
              <a:rPr lang="cs-CZ" sz="3000" b="1" u="sng" dirty="0"/>
              <a:t>1. Distribuční zákon:</a:t>
            </a:r>
            <a:endParaRPr lang="cs-CZ" sz="3000" b="1" dirty="0"/>
          </a:p>
          <a:p>
            <a:pPr marL="896938" algn="just"/>
            <a:r>
              <a:rPr lang="cs-CZ" sz="3000" dirty="0"/>
              <a:t>Suma logistických objektů vstupujících do distribučního uzlu a v tomto uzlu se nacházejících se rovná sumě logistických objektů z tohoto uzlu vystupujících a v něm zůstávajících.</a:t>
            </a:r>
          </a:p>
          <a:p>
            <a:pPr marL="0" indent="0">
              <a:buNone/>
            </a:pPr>
            <a:r>
              <a:rPr lang="cs-CZ" sz="3000" b="1" u="sng" dirty="0"/>
              <a:t>2. Distribuční zákon:</a:t>
            </a:r>
            <a:endParaRPr lang="cs-CZ" sz="3000" b="1" dirty="0"/>
          </a:p>
          <a:p>
            <a:pPr marL="812800" algn="just"/>
            <a:r>
              <a:rPr lang="cs-CZ" sz="3000" dirty="0"/>
              <a:t>Suma logistických objektů na výstupu z distribučního zdroje za určité časové období se rovná objemu zásob v distribučních uzlech na konci tohoto časového období, množství objektů vyexpedovaných z distribučních uzlů za toto období, množství objektů na cestě mezi zdrojem a distribučními uzly a rozdílu sumy objemů zásob v distribučních uzlech na začátku tohoto období.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Supply </a:t>
            </a:r>
            <a:r>
              <a:rPr lang="cs-CZ" sz="3200" b="1" dirty="0" err="1"/>
              <a:t>Chain</a:t>
            </a:r>
            <a:r>
              <a:rPr lang="cs-CZ" sz="3200" b="1" dirty="0"/>
              <a:t> Management (SCM)</a:t>
            </a:r>
            <a:endParaRPr lang="cs-CZ" sz="32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3200" dirty="0" smtClean="0"/>
              <a:t>Supply </a:t>
            </a:r>
            <a:r>
              <a:rPr lang="cs-CZ" sz="3200" dirty="0" err="1"/>
              <a:t>Chain</a:t>
            </a:r>
            <a:r>
              <a:rPr lang="cs-CZ" sz="3200" dirty="0"/>
              <a:t> Management, </a:t>
            </a:r>
            <a:r>
              <a:rPr lang="cs-CZ" sz="3200" dirty="0" smtClean="0"/>
              <a:t>propojení </a:t>
            </a:r>
            <a:r>
              <a:rPr lang="cs-CZ" sz="3200" dirty="0"/>
              <a:t>všech interních a externích účastníků podél celého procesního řetězce, od odběratele konečného produktu (zákazníka) až po dodavatele </a:t>
            </a:r>
            <a:r>
              <a:rPr lang="cs-CZ" sz="3200" dirty="0" smtClean="0"/>
              <a:t>surovin a dochází zde </a:t>
            </a:r>
            <a:r>
              <a:rPr lang="cs-CZ" sz="3200" dirty="0"/>
              <a:t>k výměně potřebných informací v </a:t>
            </a:r>
            <a:r>
              <a:rPr lang="cs-CZ" sz="3200"/>
              <a:t>reálném </a:t>
            </a:r>
            <a:r>
              <a:rPr lang="cs-CZ" sz="3200" smtClean="0"/>
              <a:t>čase</a:t>
            </a:r>
            <a:r>
              <a:rPr lang="cs-CZ" sz="320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118</Words>
  <Application>Microsoft Office PowerPoint</Application>
  <PresentationFormat>Vlastní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Řízení dodavatelských systémů: 4. Struktury pořizovací, výrobní a distribuční logistiky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86</cp:revision>
  <dcterms:created xsi:type="dcterms:W3CDTF">2017-05-10T10:51:34Z</dcterms:created>
  <dcterms:modified xsi:type="dcterms:W3CDTF">2018-02-19T10:43:13Z</dcterms:modified>
</cp:coreProperties>
</file>