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59" r:id="rId5"/>
    <p:sldId id="293" r:id="rId6"/>
    <p:sldId id="29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262229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Řízení dodavatelských systému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3. Dodavatelské řetězce v organizační struktuře podniku a procesy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78094"/>
            <a:ext cx="10515600" cy="5498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Realizace hodnototvorného procesu v subjektu výrobního charakteru</a:t>
            </a:r>
            <a:endParaRPr lang="cs-CZ" sz="3200" dirty="0"/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dirty="0"/>
              <a:t>Obsahem logistiky v moderním pojetí je komplexní zajištění hmotných a s nimi integrovaných informačních toků od dodavatelů do podniku a podnikem až k odběratelům. </a:t>
            </a:r>
            <a:endParaRPr lang="cs-CZ" dirty="0" smtClean="0"/>
          </a:p>
          <a:p>
            <a:pPr algn="just">
              <a:buNone/>
            </a:pPr>
            <a:endParaRPr lang="cs-CZ" sz="1000" dirty="0"/>
          </a:p>
          <a:p>
            <a:pPr algn="just">
              <a:buNone/>
            </a:pPr>
            <a:r>
              <a:rPr lang="cs-CZ" dirty="0" smtClean="0"/>
              <a:t>Podnik</a:t>
            </a:r>
            <a:r>
              <a:rPr lang="cs-CZ" dirty="0"/>
              <a:t>, jako systém s cílovým chováním, kooperuje se svým okolím. Hlavní vazby na straně </a:t>
            </a:r>
            <a:r>
              <a:rPr lang="cs-CZ" b="1" dirty="0"/>
              <a:t>vstupu</a:t>
            </a:r>
            <a:r>
              <a:rPr lang="cs-CZ" dirty="0"/>
              <a:t> představují </a:t>
            </a:r>
            <a:r>
              <a:rPr lang="cs-CZ" dirty="0" smtClean="0"/>
              <a:t>procesy zásobování </a:t>
            </a:r>
            <a:r>
              <a:rPr lang="cs-CZ" dirty="0"/>
              <a:t>surovinami, </a:t>
            </a:r>
            <a:r>
              <a:rPr lang="cs-CZ" dirty="0" smtClean="0"/>
              <a:t>polotovary </a:t>
            </a:r>
            <a:r>
              <a:rPr lang="cs-CZ" dirty="0"/>
              <a:t>a výrobky. 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Na </a:t>
            </a:r>
            <a:r>
              <a:rPr lang="cs-CZ" dirty="0"/>
              <a:t>straně </a:t>
            </a:r>
            <a:r>
              <a:rPr lang="cs-CZ" b="1" dirty="0"/>
              <a:t>výstupu</a:t>
            </a:r>
            <a:r>
              <a:rPr lang="cs-CZ" dirty="0"/>
              <a:t> jsou  aktivity související s realizací výrobků nebo služeb, popř. obojího, na trhu.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78094"/>
            <a:ext cx="10515600" cy="5498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Úkolem pořizovací logistiky je naplánování a </a:t>
            </a:r>
            <a:r>
              <a:rPr lang="cs-CZ" sz="3200" b="1" dirty="0"/>
              <a:t>zajištění potřebných hmotných vstupů</a:t>
            </a:r>
            <a:r>
              <a:rPr lang="cs-CZ" sz="3200" dirty="0"/>
              <a:t> tj. a to vše za podmínky </a:t>
            </a:r>
            <a:r>
              <a:rPr lang="cs-CZ" sz="3200" b="1" dirty="0"/>
              <a:t>optimální hospodárnosti</a:t>
            </a:r>
            <a:r>
              <a:rPr lang="cs-CZ" sz="3200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15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57201"/>
            <a:ext cx="10738503" cy="57197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200" b="1" dirty="0"/>
              <a:t>Management logistiky zajišťuje </a:t>
            </a:r>
            <a:endParaRPr lang="cs-CZ" sz="2000" b="1" dirty="0" smtClean="0"/>
          </a:p>
          <a:p>
            <a:pPr marL="0" indent="0">
              <a:buNone/>
            </a:pPr>
            <a:r>
              <a:rPr lang="cs-CZ" u="sng" dirty="0" smtClean="0"/>
              <a:t>V oblasti </a:t>
            </a:r>
            <a:r>
              <a:rPr lang="cs-CZ" u="sng" dirty="0"/>
              <a:t>nákupu:</a:t>
            </a:r>
            <a:endParaRPr lang="cs-CZ" sz="3600" dirty="0"/>
          </a:p>
          <a:p>
            <a:pPr marL="982663" lvl="0"/>
            <a:r>
              <a:rPr lang="cs-CZ" dirty="0"/>
              <a:t>průzkum trhu,</a:t>
            </a:r>
            <a:endParaRPr lang="cs-CZ" sz="3600" dirty="0"/>
          </a:p>
          <a:p>
            <a:pPr marL="982663" lvl="0"/>
            <a:r>
              <a:rPr lang="cs-CZ" dirty="0"/>
              <a:t>zjištění a výběr optimálních zdrojů,</a:t>
            </a:r>
            <a:endParaRPr lang="cs-CZ" sz="3600" dirty="0"/>
          </a:p>
          <a:p>
            <a:pPr marL="982663" lvl="0"/>
            <a:r>
              <a:rPr lang="cs-CZ" dirty="0"/>
              <a:t>projednání a uzavírání smluv,</a:t>
            </a:r>
            <a:endParaRPr lang="cs-CZ" sz="3600" dirty="0"/>
          </a:p>
          <a:p>
            <a:pPr marL="982663" lvl="0"/>
            <a:r>
              <a:rPr lang="cs-CZ" dirty="0"/>
              <a:t>cenovou a hodnotovou analýzu,</a:t>
            </a:r>
            <a:endParaRPr lang="cs-CZ" sz="3600" dirty="0"/>
          </a:p>
          <a:p>
            <a:pPr marL="982663" lvl="0"/>
            <a:r>
              <a:rPr lang="cs-CZ" dirty="0"/>
              <a:t>správu nákupu.</a:t>
            </a:r>
            <a:endParaRPr lang="cs-CZ" sz="3600" dirty="0"/>
          </a:p>
          <a:p>
            <a:pPr marL="0" indent="0">
              <a:buNone/>
            </a:pPr>
            <a:r>
              <a:rPr lang="cs-CZ" u="sng" dirty="0"/>
              <a:t>V oblasti zásobování:</a:t>
            </a:r>
            <a:endParaRPr lang="cs-CZ" sz="3600" dirty="0"/>
          </a:p>
          <a:p>
            <a:pPr marL="896938" lvl="0"/>
            <a:r>
              <a:rPr lang="cs-CZ" dirty="0"/>
              <a:t>přejímku a kontrolu zboží,</a:t>
            </a:r>
            <a:endParaRPr lang="cs-CZ" sz="3600" dirty="0"/>
          </a:p>
          <a:p>
            <a:pPr marL="896938" lvl="0"/>
            <a:r>
              <a:rPr lang="cs-CZ" dirty="0"/>
              <a:t>skladování a správu skladů,</a:t>
            </a:r>
            <a:endParaRPr lang="cs-CZ" sz="3600" dirty="0"/>
          </a:p>
          <a:p>
            <a:pPr marL="896938" lvl="0"/>
            <a:r>
              <a:rPr lang="cs-CZ" dirty="0"/>
              <a:t>vnitropodnikovou dopravu a manipulaci,</a:t>
            </a:r>
            <a:endParaRPr lang="cs-CZ" sz="3600" dirty="0"/>
          </a:p>
          <a:p>
            <a:pPr marL="896938" lvl="0"/>
            <a:r>
              <a:rPr lang="cs-CZ" dirty="0"/>
              <a:t>plánování, řízení a controlling integrovaných toků hmot a informací.</a:t>
            </a:r>
            <a:endParaRPr lang="cs-CZ" sz="36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Systém hodnocení  variant řešení a výběr obchodních </a:t>
            </a:r>
            <a:r>
              <a:rPr lang="cs-CZ" sz="3200" b="1" dirty="0" smtClean="0"/>
              <a:t>partnerů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Při </a:t>
            </a:r>
            <a:r>
              <a:rPr lang="cs-CZ" dirty="0"/>
              <a:t>výběru dodavatele se doporučuje klást důraz zejména na následující kritéria:</a:t>
            </a:r>
          </a:p>
          <a:p>
            <a:pPr marL="896938" lvl="0"/>
            <a:r>
              <a:rPr lang="cs-CZ" dirty="0"/>
              <a:t>solventnost dodavatele,</a:t>
            </a:r>
          </a:p>
          <a:p>
            <a:pPr marL="896938" lvl="0"/>
            <a:r>
              <a:rPr lang="cs-CZ" dirty="0"/>
              <a:t>úroveň řízení jeho výrobního procesu a možnosti rozšíření kapacit,</a:t>
            </a:r>
          </a:p>
          <a:p>
            <a:pPr marL="896938" lvl="0"/>
            <a:r>
              <a:rPr lang="cs-CZ" dirty="0"/>
              <a:t>garance za jakost dodávek a zboží,</a:t>
            </a:r>
          </a:p>
          <a:p>
            <a:pPr marL="896938" lvl="0"/>
            <a:r>
              <a:rPr lang="cs-CZ" dirty="0"/>
              <a:t>dodací lhůty a jejich spolehlivost,</a:t>
            </a:r>
          </a:p>
          <a:p>
            <a:pPr marL="896938" lvl="0"/>
            <a:r>
              <a:rPr lang="cs-CZ" dirty="0"/>
              <a:t>splnění požadavků na obalové prostředky,</a:t>
            </a:r>
          </a:p>
          <a:p>
            <a:pPr marL="896938" lvl="0"/>
            <a:r>
              <a:rPr lang="cs-CZ" dirty="0"/>
              <a:t>rychlost výměny případných vadných dodávek,</a:t>
            </a:r>
          </a:p>
          <a:p>
            <a:pPr marL="896938" lvl="0"/>
            <a:r>
              <a:rPr lang="cs-CZ" dirty="0"/>
              <a:t>flexibilitu v dodavatelsko-odběratelských vztazích.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595901"/>
            <a:ext cx="10738503" cy="5581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Obecnými kritérii pro hodnocení nebo porovnávání výrobků jsou  užitná hodnota a pořizovací náklady. To můžeme vyjádřit tzv. </a:t>
            </a:r>
            <a:r>
              <a:rPr lang="cs-CZ" sz="3200" b="1" dirty="0"/>
              <a:t>poměrnou efektivní hodnotou</a:t>
            </a:r>
            <a:r>
              <a:rPr lang="cs-CZ" sz="3200" dirty="0"/>
              <a:t>. 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3200" dirty="0" smtClean="0"/>
              <a:t>Z </a:t>
            </a:r>
            <a:r>
              <a:rPr lang="cs-CZ" sz="3200" dirty="0"/>
              <a:t>ekonomického hlediska bude nejvýhodnější ta varianta, která bude vykazovat </a:t>
            </a:r>
            <a:r>
              <a:rPr lang="cs-CZ" sz="3200" b="1" dirty="0"/>
              <a:t>nejmenší náklady </a:t>
            </a:r>
            <a:r>
              <a:rPr lang="cs-CZ" sz="3200" dirty="0"/>
              <a:t>(při zachování ostatních parametrů). </a:t>
            </a: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95</Words>
  <Application>Microsoft Office PowerPoint</Application>
  <PresentationFormat>Vlastní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Řízení dodavatelských systému: 3. Dodavatelské řetězce v organizační struktuře podniku a procesy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81</cp:revision>
  <dcterms:created xsi:type="dcterms:W3CDTF">2017-05-10T10:51:34Z</dcterms:created>
  <dcterms:modified xsi:type="dcterms:W3CDTF">2018-02-16T16:10:09Z</dcterms:modified>
</cp:coreProperties>
</file>