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94" r:id="rId5"/>
    <p:sldId id="298" r:id="rId6"/>
    <p:sldId id="299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65" d="100"/>
          <a:sy n="65" d="100"/>
        </p:scale>
        <p:origin x="-132" y="-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16.2.2018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16.2.2018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16.2.2018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16.2.2018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16.2.2018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16.2.2018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16.2.2018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16.2.2018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16.2.2018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16.2.2018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16.2.2018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16.2.2018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709220" cy="2525362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/>
              <a:t>Řízení dodavatelských systému</a:t>
            </a:r>
            <a:r>
              <a:rPr lang="cs-CZ" sz="3600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2. Hodnototvorné řetězce, charakteristiky, systémové funkce, procesní pojetí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12955"/>
            <a:ext cx="10515600" cy="57640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/>
              <a:t>Funkční model článku logistického řetězce   </a:t>
            </a:r>
            <a:endParaRPr lang="cs-CZ" sz="3200" dirty="0"/>
          </a:p>
          <a:p>
            <a:pPr>
              <a:spcBef>
                <a:spcPts val="0"/>
              </a:spcBef>
              <a:buNone/>
            </a:pPr>
            <a:endParaRPr lang="cs-CZ" sz="2000" b="1" dirty="0" smtClean="0"/>
          </a:p>
          <a:p>
            <a:pPr algn="just">
              <a:buNone/>
            </a:pPr>
            <a:r>
              <a:rPr lang="cs-CZ" dirty="0" smtClean="0"/>
              <a:t>  </a:t>
            </a:r>
            <a:r>
              <a:rPr lang="cs-CZ" b="1" dirty="0"/>
              <a:t>Logistika zabezpečuje</a:t>
            </a:r>
            <a:r>
              <a:rPr lang="cs-CZ" dirty="0"/>
              <a:t> a řídí pohyb objektů (výrobků, palet, zakázek aj.) přes dílčí procesy procesních  řetězců. V jednotlivých dílčích procesech  probíhají   transformace  </a:t>
            </a:r>
            <a:r>
              <a:rPr lang="cs-CZ" b="1" dirty="0" smtClean="0"/>
              <a:t>objektů</a:t>
            </a:r>
            <a:r>
              <a:rPr lang="cs-CZ" dirty="0" smtClean="0"/>
              <a:t>:</a:t>
            </a:r>
          </a:p>
          <a:p>
            <a:pPr lvl="1" algn="just"/>
            <a:r>
              <a:rPr lang="cs-CZ" sz="2800" dirty="0" smtClean="0"/>
              <a:t>výkop </a:t>
            </a:r>
            <a:r>
              <a:rPr lang="cs-CZ" sz="2800" dirty="0"/>
              <a:t>základů, </a:t>
            </a:r>
            <a:endParaRPr lang="cs-CZ" sz="2800" dirty="0" smtClean="0"/>
          </a:p>
          <a:p>
            <a:pPr lvl="1" algn="just"/>
            <a:r>
              <a:rPr lang="cs-CZ" sz="2800" dirty="0" smtClean="0"/>
              <a:t>jejich </a:t>
            </a:r>
            <a:r>
              <a:rPr lang="cs-CZ" sz="2800" dirty="0"/>
              <a:t>betonáž, </a:t>
            </a:r>
            <a:endParaRPr lang="cs-CZ" sz="2800" dirty="0" smtClean="0"/>
          </a:p>
          <a:p>
            <a:pPr lvl="1" algn="just"/>
            <a:r>
              <a:rPr lang="cs-CZ" sz="2800" dirty="0" smtClean="0"/>
              <a:t>zdění</a:t>
            </a:r>
            <a:r>
              <a:rPr lang="cs-CZ" sz="2800" dirty="0"/>
              <a:t>, </a:t>
            </a:r>
            <a:endParaRPr lang="cs-CZ" sz="2800" dirty="0" smtClean="0"/>
          </a:p>
          <a:p>
            <a:pPr lvl="1" algn="just"/>
            <a:r>
              <a:rPr lang="cs-CZ" sz="2800" dirty="0" smtClean="0"/>
              <a:t>nebo </a:t>
            </a:r>
            <a:r>
              <a:rPr lang="cs-CZ" sz="2800" dirty="0"/>
              <a:t>lisování cihel, </a:t>
            </a:r>
            <a:endParaRPr lang="cs-CZ" sz="2800" dirty="0" smtClean="0"/>
          </a:p>
          <a:p>
            <a:pPr lvl="1" algn="just"/>
            <a:r>
              <a:rPr lang="cs-CZ" sz="2800" dirty="0" smtClean="0"/>
              <a:t>jejich </a:t>
            </a:r>
            <a:r>
              <a:rPr lang="cs-CZ" sz="2800" dirty="0"/>
              <a:t>kontrola</a:t>
            </a:r>
            <a:r>
              <a:rPr lang="cs-CZ" sz="2800" dirty="0" smtClean="0"/>
              <a:t>,</a:t>
            </a:r>
          </a:p>
          <a:p>
            <a:pPr lvl="1" algn="just"/>
            <a:r>
              <a:rPr lang="cs-CZ" sz="2800" dirty="0" smtClean="0"/>
              <a:t> </a:t>
            </a:r>
            <a:r>
              <a:rPr lang="cs-CZ" sz="2800" dirty="0"/>
              <a:t>skladování, </a:t>
            </a:r>
            <a:endParaRPr lang="cs-CZ" sz="2800" dirty="0" smtClean="0"/>
          </a:p>
          <a:p>
            <a:pPr lvl="1" algn="just"/>
            <a:r>
              <a:rPr lang="cs-CZ" sz="2800" dirty="0" smtClean="0"/>
              <a:t>manipulace</a:t>
            </a:r>
            <a:r>
              <a:rPr lang="cs-CZ" sz="2800" dirty="0"/>
              <a:t>, </a:t>
            </a:r>
            <a:endParaRPr lang="cs-CZ" sz="2800" dirty="0" smtClean="0"/>
          </a:p>
          <a:p>
            <a:pPr lvl="1" algn="just"/>
            <a:r>
              <a:rPr lang="cs-CZ" sz="2800" dirty="0" smtClean="0"/>
              <a:t>přeprava </a:t>
            </a:r>
            <a:r>
              <a:rPr lang="cs-CZ" sz="2800" dirty="0"/>
              <a:t>apod</a:t>
            </a:r>
            <a:r>
              <a:rPr lang="cs-CZ" sz="2800" dirty="0" smtClean="0"/>
              <a:t>.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2122" y="560439"/>
            <a:ext cx="10738503" cy="5614937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sz="3200" dirty="0"/>
              <a:t>Každý  článek vystupuje  v  procesním  řetězci jak ve </a:t>
            </a:r>
            <a:r>
              <a:rPr lang="cs-CZ" sz="3200" b="1" dirty="0"/>
              <a:t>funkci zákazníka</a:t>
            </a:r>
            <a:r>
              <a:rPr lang="cs-CZ" sz="3200" dirty="0"/>
              <a:t>, tak ve funkci </a:t>
            </a:r>
            <a:r>
              <a:rPr lang="cs-CZ" sz="3200" b="1" dirty="0"/>
              <a:t>dodavatele</a:t>
            </a:r>
            <a:r>
              <a:rPr lang="cs-CZ" sz="3200" dirty="0"/>
              <a:t> a musí zvládnout celou řadu dílčích  přenosů </a:t>
            </a:r>
            <a:endParaRPr lang="cs-CZ" sz="3200" b="1" dirty="0"/>
          </a:p>
          <a:p>
            <a:pPr>
              <a:buNone/>
            </a:pPr>
            <a:r>
              <a:rPr lang="cs-CZ" sz="3200" b="1" dirty="0" smtClean="0"/>
              <a:t>Struktura </a:t>
            </a:r>
            <a:r>
              <a:rPr lang="cs-CZ" sz="3200" b="1" dirty="0"/>
              <a:t>a charakteristiky článků procesních řetězců</a:t>
            </a:r>
            <a:endParaRPr lang="cs-CZ" sz="3200" dirty="0" smtClean="0"/>
          </a:p>
          <a:p>
            <a:pPr algn="just">
              <a:buNone/>
            </a:pPr>
            <a:r>
              <a:rPr lang="cs-CZ" dirty="0" smtClean="0"/>
              <a:t>   </a:t>
            </a:r>
            <a:r>
              <a:rPr lang="cs-CZ" dirty="0"/>
              <a:t>Model článku procesního řetězce na  obr</a:t>
            </a:r>
            <a:r>
              <a:rPr lang="cs-CZ" dirty="0" smtClean="0"/>
              <a:t>. zobrazuje </a:t>
            </a:r>
            <a:r>
              <a:rPr lang="cs-CZ" dirty="0"/>
              <a:t>článek v pojetí „Black Box“. </a:t>
            </a:r>
            <a:endParaRPr lang="cs-CZ" sz="2800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2-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6710" y="3061447"/>
            <a:ext cx="7280139" cy="270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4201" y="534256"/>
            <a:ext cx="10738503" cy="55399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/>
              <a:t>Řízení procesů v řetězci, Supply </a:t>
            </a:r>
            <a:r>
              <a:rPr lang="cs-CZ" sz="3200" b="1" dirty="0" err="1"/>
              <a:t>Chain</a:t>
            </a:r>
            <a:r>
              <a:rPr lang="cs-CZ" sz="3200" b="1" dirty="0"/>
              <a:t> Management</a:t>
            </a:r>
            <a:endParaRPr lang="cs-CZ" sz="3200" dirty="0"/>
          </a:p>
          <a:p>
            <a:pPr marL="0" indent="0" algn="just">
              <a:spcBef>
                <a:spcPts val="0"/>
              </a:spcBef>
              <a:buNone/>
            </a:pPr>
            <a:endParaRPr lang="cs-CZ" sz="2000" dirty="0"/>
          </a:p>
          <a:p>
            <a:pPr marL="0" indent="0" algn="just">
              <a:buNone/>
            </a:pPr>
            <a:r>
              <a:rPr lang="cs-CZ" dirty="0"/>
              <a:t>Z  hlediska  logistických  cílů je ovlivnění článků procesních řetězců popř. celých řetězců omezeno na </a:t>
            </a:r>
            <a:r>
              <a:rPr lang="cs-CZ" b="1" dirty="0"/>
              <a:t>čtyři základní činitele</a:t>
            </a:r>
            <a:r>
              <a:rPr lang="cs-CZ" dirty="0"/>
              <a:t>. Těmito faktory jsou:</a:t>
            </a:r>
          </a:p>
          <a:p>
            <a:pPr marL="1252538" lvl="0"/>
            <a:r>
              <a:rPr lang="cs-CZ" dirty="0"/>
              <a:t>procesy,</a:t>
            </a:r>
          </a:p>
          <a:p>
            <a:pPr marL="1252538" lvl="0"/>
            <a:r>
              <a:rPr lang="cs-CZ" dirty="0"/>
              <a:t>řízení,</a:t>
            </a:r>
          </a:p>
          <a:p>
            <a:pPr marL="1252538" lvl="0"/>
            <a:r>
              <a:rPr lang="cs-CZ" dirty="0"/>
              <a:t>prostředky,</a:t>
            </a:r>
          </a:p>
          <a:p>
            <a:pPr marL="1252538" lvl="0"/>
            <a:r>
              <a:rPr lang="cs-CZ" dirty="0"/>
              <a:t>struktury.</a:t>
            </a:r>
          </a:p>
          <a:p>
            <a:pPr lvl="1"/>
            <a:endParaRPr lang="cs-CZ" sz="2800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230819"/>
            <a:ext cx="10355826" cy="57428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/>
              <a:t>Z těchto čtyř činitelů lze odvodit soubor </a:t>
            </a:r>
            <a:r>
              <a:rPr lang="cs-CZ" b="1" dirty="0"/>
              <a:t>17 tříd racionalizačních potenciálů</a:t>
            </a:r>
            <a:r>
              <a:rPr lang="cs-CZ" dirty="0"/>
              <a:t>, které jsou stavebnicí strategického logistického plánování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endParaRPr lang="cs-CZ" sz="1000" dirty="0"/>
          </a:p>
          <a:p>
            <a:pPr lvl="0"/>
            <a:r>
              <a:rPr lang="cs-CZ" dirty="0"/>
              <a:t>odběrateli,</a:t>
            </a:r>
          </a:p>
          <a:p>
            <a:pPr lvl="0"/>
            <a:r>
              <a:rPr lang="cs-CZ" dirty="0"/>
              <a:t>dodavateli,</a:t>
            </a:r>
          </a:p>
          <a:p>
            <a:pPr lvl="0"/>
            <a:r>
              <a:rPr lang="cs-CZ" dirty="0"/>
              <a:t>strukturou  procesů.</a:t>
            </a:r>
          </a:p>
          <a:p>
            <a:pPr marL="0" indent="0">
              <a:buNone/>
            </a:pPr>
            <a:endParaRPr lang="cs-CZ" sz="1000" u="sng" dirty="0" smtClean="0"/>
          </a:p>
          <a:p>
            <a:pPr marL="0" indent="0">
              <a:buNone/>
            </a:pPr>
            <a:r>
              <a:rPr lang="cs-CZ" u="sng" dirty="0" smtClean="0"/>
              <a:t>Řízení </a:t>
            </a:r>
            <a:r>
              <a:rPr lang="cs-CZ" u="sng" dirty="0"/>
              <a:t>v sobě zahrnuje:</a:t>
            </a:r>
            <a:endParaRPr lang="cs-CZ" dirty="0"/>
          </a:p>
          <a:p>
            <a:pPr lvl="0"/>
            <a:r>
              <a:rPr lang="cs-CZ" dirty="0"/>
              <a:t>normativy,</a:t>
            </a:r>
          </a:p>
          <a:p>
            <a:pPr lvl="0"/>
            <a:r>
              <a:rPr lang="cs-CZ" dirty="0"/>
              <a:t>administrativu,</a:t>
            </a:r>
          </a:p>
          <a:p>
            <a:pPr lvl="0"/>
            <a:r>
              <a:rPr lang="cs-CZ" dirty="0"/>
              <a:t>sítě,</a:t>
            </a:r>
          </a:p>
          <a:p>
            <a:pPr lvl="0"/>
            <a:r>
              <a:rPr lang="cs-CZ" dirty="0"/>
              <a:t>řízení.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>
          <a:xfrm>
            <a:off x="501445" y="230819"/>
            <a:ext cx="10852355" cy="5946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/>
              <a:t>Prostředky představují:</a:t>
            </a:r>
            <a:endParaRPr lang="cs-CZ" dirty="0"/>
          </a:p>
          <a:p>
            <a:pPr lvl="0"/>
            <a:r>
              <a:rPr lang="cs-CZ" dirty="0"/>
              <a:t>personál,</a:t>
            </a:r>
          </a:p>
          <a:p>
            <a:pPr lvl="0"/>
            <a:r>
              <a:rPr lang="cs-CZ" dirty="0"/>
              <a:t>plochy,</a:t>
            </a:r>
          </a:p>
          <a:p>
            <a:pPr lvl="0"/>
            <a:r>
              <a:rPr lang="cs-CZ" dirty="0"/>
              <a:t>zásoby,</a:t>
            </a:r>
          </a:p>
          <a:p>
            <a:pPr lvl="0"/>
            <a:r>
              <a:rPr lang="cs-CZ" dirty="0"/>
              <a:t>pracovní prostředky,</a:t>
            </a:r>
          </a:p>
          <a:p>
            <a:pPr lvl="0"/>
            <a:r>
              <a:rPr lang="cs-CZ" dirty="0"/>
              <a:t>pomocné prostředky,</a:t>
            </a:r>
          </a:p>
          <a:p>
            <a:pPr lvl="0"/>
            <a:r>
              <a:rPr lang="cs-CZ" dirty="0"/>
              <a:t>organizační prostředky.</a:t>
            </a:r>
          </a:p>
          <a:p>
            <a:pPr marL="0" indent="0">
              <a:buNone/>
            </a:pPr>
            <a:r>
              <a:rPr lang="cs-CZ" u="sng" dirty="0"/>
              <a:t>Struktura je reprezentována:</a:t>
            </a:r>
            <a:endParaRPr lang="cs-CZ" dirty="0"/>
          </a:p>
          <a:p>
            <a:pPr lvl="0"/>
            <a:r>
              <a:rPr lang="cs-CZ" dirty="0"/>
              <a:t>layoutem,</a:t>
            </a:r>
          </a:p>
          <a:p>
            <a:pPr lvl="0"/>
            <a:r>
              <a:rPr lang="cs-CZ" dirty="0"/>
              <a:t>organizační strukturou,</a:t>
            </a:r>
          </a:p>
          <a:p>
            <a:pPr lvl="0"/>
            <a:r>
              <a:rPr lang="cs-CZ" dirty="0"/>
              <a:t>komunikační strukturou.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309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88</Words>
  <Application>Microsoft Office PowerPoint</Application>
  <PresentationFormat>Vlastní</PresentationFormat>
  <Paragraphs>52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Office</vt:lpstr>
      <vt:lpstr>Řízení dodavatelských systému: 2. Hodnototvorné řetězce, charakteristiky, systémové funkce, procesní pojetí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Stopka Ondrej</cp:lastModifiedBy>
  <cp:revision>78</cp:revision>
  <dcterms:created xsi:type="dcterms:W3CDTF">2017-05-10T10:51:34Z</dcterms:created>
  <dcterms:modified xsi:type="dcterms:W3CDTF">2018-02-16T12:32:18Z</dcterms:modified>
</cp:coreProperties>
</file>