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11. Manipulace se zbožím v dodavatelském řetězci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6698"/>
            <a:ext cx="10515600" cy="5690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/>
              <a:t>Přehled a rozdělení manipulačních prostředků</a:t>
            </a:r>
            <a:endParaRPr lang="cs-CZ" sz="3200" dirty="0"/>
          </a:p>
          <a:p>
            <a:pPr marL="0" indent="0" algn="just">
              <a:buNone/>
            </a:pPr>
            <a:r>
              <a:rPr lang="cs-CZ" dirty="0"/>
              <a:t>Manipulace s materiálem je nutnou součástí všech procesů v rozsahu celého hodnototvorného řetězce </a:t>
            </a:r>
            <a:r>
              <a:rPr lang="cs-CZ" dirty="0" smtClean="0"/>
              <a:t>od: </a:t>
            </a:r>
          </a:p>
          <a:p>
            <a:pPr lvl="1" algn="just"/>
            <a:r>
              <a:rPr lang="cs-CZ" sz="2800" dirty="0" smtClean="0"/>
              <a:t>těžby </a:t>
            </a:r>
            <a:r>
              <a:rPr lang="cs-CZ" sz="2800" dirty="0"/>
              <a:t>surovin a jejich zpracování,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rozdělování</a:t>
            </a:r>
            <a:r>
              <a:rPr lang="cs-CZ" sz="2800" dirty="0"/>
              <a:t>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oběhu</a:t>
            </a:r>
            <a:r>
              <a:rPr lang="cs-CZ" sz="2800" dirty="0"/>
              <a:t>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spotřeby, </a:t>
            </a:r>
          </a:p>
          <a:p>
            <a:pPr lvl="1" algn="just"/>
            <a:r>
              <a:rPr lang="cs-CZ" sz="2800" dirty="0" smtClean="0"/>
              <a:t>i</a:t>
            </a:r>
            <a:r>
              <a:rPr lang="cs-CZ" sz="2800" dirty="0"/>
              <a:t>  zpětné logistiky. </a:t>
            </a:r>
            <a:endParaRPr lang="cs-CZ" sz="2800" dirty="0" smtClean="0"/>
          </a:p>
          <a:p>
            <a:pPr marL="0" indent="0" algn="just">
              <a:buNone/>
            </a:pPr>
            <a:r>
              <a:rPr lang="cs-CZ" dirty="0" smtClean="0"/>
              <a:t>Manipulaci </a:t>
            </a:r>
            <a:r>
              <a:rPr lang="cs-CZ" dirty="0"/>
              <a:t>s materiálem chápeme, v moderním pojetí, jako </a:t>
            </a:r>
            <a:r>
              <a:rPr lang="cs-CZ" b="1" dirty="0"/>
              <a:t>komplexní problematiku přepravních, ložných a skladovacích procesů </a:t>
            </a:r>
            <a:r>
              <a:rPr lang="cs-CZ" dirty="0"/>
              <a:t>skládajících se z množství operací, které probíhají v manipulačních systémech a které je nutno vzájemně sladit a řídit tak, aby bylo dosahováno požadovaných efektů optimálním způsobem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29465"/>
            <a:ext cx="10738503" cy="5447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Manipulační technika - charakteristiky, parametry</a:t>
            </a:r>
            <a:endParaRPr lang="cs-CZ" sz="3200" dirty="0"/>
          </a:p>
          <a:p>
            <a:pPr marL="0" indent="0" algn="just">
              <a:buNone/>
            </a:pPr>
            <a:r>
              <a:rPr lang="cs-CZ" u="sng" dirty="0"/>
              <a:t>Manipulační technika</a:t>
            </a:r>
            <a:r>
              <a:rPr lang="cs-CZ" dirty="0"/>
              <a:t> je základní součástí manipulačních systémů a zahrnujeme do </a:t>
            </a:r>
            <a:r>
              <a:rPr lang="cs-CZ" dirty="0" smtClean="0"/>
              <a:t>ní: </a:t>
            </a:r>
          </a:p>
          <a:p>
            <a:pPr lvl="1" algn="just"/>
            <a:r>
              <a:rPr lang="cs-CZ" sz="2800" dirty="0" smtClean="0"/>
              <a:t>jednak </a:t>
            </a:r>
            <a:r>
              <a:rPr lang="cs-CZ" sz="2800" b="1" dirty="0"/>
              <a:t>manipulační prostředky </a:t>
            </a:r>
            <a:r>
              <a:rPr lang="cs-CZ" sz="2800" dirty="0"/>
              <a:t>skládající se z nosných konstrukcí, jednotek pohonu, převodových ústrojí a řídících jednotek,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a </a:t>
            </a:r>
            <a:r>
              <a:rPr lang="cs-CZ" sz="2800" dirty="0" smtClean="0"/>
              <a:t>jednak </a:t>
            </a:r>
            <a:r>
              <a:rPr lang="cs-CZ" sz="2800" b="1" dirty="0"/>
              <a:t>stavební konstrukce </a:t>
            </a:r>
            <a:r>
              <a:rPr lang="cs-CZ" sz="2800" dirty="0"/>
              <a:t>umožňující jejich provozování (betonové nebo ocelové jeřábové dráhy, kolejiště, manipulační plochy a uličky apod.).  </a:t>
            </a:r>
            <a:endParaRPr lang="cs-CZ" sz="2800" dirty="0" smtClean="0"/>
          </a:p>
          <a:p>
            <a:pPr marL="0" indent="0" algn="just">
              <a:buNone/>
            </a:pPr>
            <a:r>
              <a:rPr lang="cs-CZ" dirty="0" smtClean="0"/>
              <a:t>Pro </a:t>
            </a:r>
            <a:r>
              <a:rPr lang="cs-CZ" dirty="0"/>
              <a:t>uchopení a držení manipulovaného primárního logistického (materiálu) slouží  uchopovací zařízení.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3200" b="1" dirty="0" smtClean="0"/>
              <a:t>Kritéria </a:t>
            </a:r>
            <a:r>
              <a:rPr lang="cs-CZ" sz="3200" b="1" dirty="0"/>
              <a:t>výběru manipulačních prostředků</a:t>
            </a:r>
            <a:endParaRPr lang="cs-CZ" sz="3200" dirty="0"/>
          </a:p>
          <a:p>
            <a:pPr marL="0" indent="0" algn="just">
              <a:buNone/>
            </a:pPr>
            <a:r>
              <a:rPr lang="cs-CZ" dirty="0"/>
              <a:t>Počet vstupních faktorů ovlivňujících rozhodování při výběru přepravních, manipulačních, skladovacích a dalších systémů je velmi rozsáhlý. </a:t>
            </a:r>
            <a:endParaRPr lang="cs-CZ" dirty="0" smtClean="0"/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dirty="0" smtClean="0"/>
              <a:t>Předpokladem </a:t>
            </a:r>
            <a:r>
              <a:rPr lang="cs-CZ" dirty="0"/>
              <a:t>pro výběr optimálního zařízení nebo systému </a:t>
            </a:r>
            <a:r>
              <a:rPr lang="cs-CZ" dirty="0" smtClean="0"/>
              <a:t>je: </a:t>
            </a:r>
          </a:p>
          <a:p>
            <a:pPr lvl="1" algn="just"/>
            <a:r>
              <a:rPr lang="cs-CZ" sz="2800" dirty="0" smtClean="0"/>
              <a:t>znalost </a:t>
            </a:r>
            <a:r>
              <a:rPr lang="cs-CZ" sz="2800" dirty="0"/>
              <a:t>matice vazeb,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průtoku, </a:t>
            </a:r>
          </a:p>
          <a:p>
            <a:pPr lvl="1" algn="just"/>
            <a:r>
              <a:rPr lang="cs-CZ" sz="2800" dirty="0" smtClean="0"/>
              <a:t>četnosti </a:t>
            </a:r>
            <a:r>
              <a:rPr lang="cs-CZ" sz="2800" dirty="0"/>
              <a:t>operací,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topologie </a:t>
            </a:r>
            <a:r>
              <a:rPr lang="cs-CZ" sz="2800" dirty="0"/>
              <a:t>cest,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restrikcí </a:t>
            </a:r>
            <a:r>
              <a:rPr lang="cs-CZ" sz="2800" dirty="0"/>
              <a:t>(např.  únosnost mostů, bezpečnostní zóny v městské zástavbě aj.),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vlastnosti </a:t>
            </a:r>
            <a:r>
              <a:rPr lang="cs-CZ" sz="2800" dirty="0"/>
              <a:t>logistických objektů, jejich druhy, množství celkové i jednotlivých druhů,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frekvence </a:t>
            </a:r>
            <a:r>
              <a:rPr lang="cs-CZ" sz="2800" dirty="0"/>
              <a:t>skladových operací,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doba skladování, </a:t>
            </a:r>
            <a:r>
              <a:rPr lang="cs-CZ" sz="2800" dirty="0"/>
              <a:t>atd.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/>
              <a:t>Dimenzování manipulačních prostředků</a:t>
            </a:r>
            <a:endParaRPr lang="cs-CZ" sz="3200" dirty="0"/>
          </a:p>
          <a:p>
            <a:pPr marL="0" indent="0" algn="just">
              <a:buNone/>
            </a:pPr>
            <a:r>
              <a:rPr lang="cs-CZ" dirty="0"/>
              <a:t>Materiálový proud může u těchto prostředků být </a:t>
            </a:r>
            <a:r>
              <a:rPr lang="cs-CZ" b="1" dirty="0"/>
              <a:t>spojitý</a:t>
            </a:r>
            <a:r>
              <a:rPr lang="cs-CZ" dirty="0"/>
              <a:t> nebo </a:t>
            </a:r>
            <a:r>
              <a:rPr lang="cs-CZ" b="1" dirty="0"/>
              <a:t>pulzující</a:t>
            </a:r>
            <a:r>
              <a:rPr lang="cs-CZ" dirty="0"/>
              <a:t>. Průtok v jednotkách hmotnosti je u kontinuálně pracujícího zařízení se spojitým proudem hmot určen součinem  hmotnosti  materiálu připadajícím na metr délky </a:t>
            </a:r>
            <a:r>
              <a:rPr lang="cs-CZ" b="1" i="1" dirty="0"/>
              <a:t>q</a:t>
            </a:r>
            <a:r>
              <a:rPr lang="cs-CZ" dirty="0"/>
              <a:t> [kg.m</a:t>
            </a:r>
            <a:r>
              <a:rPr lang="cs-CZ" baseline="30000" dirty="0"/>
              <a:t>-1</a:t>
            </a:r>
            <a:r>
              <a:rPr lang="cs-CZ" dirty="0"/>
              <a:t> ] a rychlosti pohybu </a:t>
            </a:r>
            <a:r>
              <a:rPr lang="cs-CZ" b="1" i="1" dirty="0"/>
              <a:t>v</a:t>
            </a:r>
            <a:r>
              <a:rPr lang="cs-CZ" dirty="0"/>
              <a:t> [m.s</a:t>
            </a:r>
            <a:r>
              <a:rPr lang="cs-CZ" baseline="30000" dirty="0"/>
              <a:t>-1</a:t>
            </a:r>
            <a:r>
              <a:rPr lang="cs-CZ" dirty="0"/>
              <a:t>],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117</Words>
  <Application>Microsoft Office PowerPoint</Application>
  <PresentationFormat>Vlastní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Řízení dodavatelských systémů: 11. Manipulace se zbožím v dodavatelském řetězci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87</cp:revision>
  <dcterms:created xsi:type="dcterms:W3CDTF">2017-05-10T10:51:34Z</dcterms:created>
  <dcterms:modified xsi:type="dcterms:W3CDTF">2018-02-19T12:42:46Z</dcterms:modified>
</cp:coreProperties>
</file>