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9" r:id="rId6"/>
    <p:sldId id="294" r:id="rId7"/>
    <p:sldId id="298" r:id="rId8"/>
    <p:sldId id="29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/>
          </a:bodyPr>
          <a:lstStyle/>
          <a:p>
            <a:r>
              <a:rPr lang="cs-CZ" sz="3200" b="1" dirty="0"/>
              <a:t>Ř</a:t>
            </a:r>
            <a:r>
              <a:rPr lang="cs-CZ" sz="3200" b="1" dirty="0" smtClean="0"/>
              <a:t>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10. Doprava v dodavatelském řetězci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9192"/>
            <a:ext cx="10515600" cy="5457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Elementární prvky dopravních systémů</a:t>
            </a:r>
            <a:endParaRPr lang="cs-CZ" sz="3200" dirty="0"/>
          </a:p>
          <a:p>
            <a:pPr marL="0" indent="0" algn="just">
              <a:buNone/>
            </a:pPr>
            <a:r>
              <a:rPr lang="cs-CZ" dirty="0"/>
              <a:t>Dopravou se rozumí </a:t>
            </a:r>
            <a:r>
              <a:rPr lang="cs-CZ" b="1" dirty="0"/>
              <a:t>úmyslný pohyb </a:t>
            </a:r>
            <a:r>
              <a:rPr lang="cs-CZ" dirty="0"/>
              <a:t>(jízda, plavba, let) </a:t>
            </a:r>
            <a:r>
              <a:rPr lang="cs-CZ" b="1" dirty="0"/>
              <a:t>dopravních prostředků</a:t>
            </a:r>
            <a:r>
              <a:rPr lang="cs-CZ" dirty="0"/>
              <a:t> v systémech </a:t>
            </a:r>
            <a:r>
              <a:rPr lang="cs-CZ" b="1" dirty="0" smtClean="0"/>
              <a:t>dopravních cest </a:t>
            </a:r>
            <a:r>
              <a:rPr lang="cs-CZ" dirty="0" smtClean="0"/>
              <a:t>a </a:t>
            </a:r>
            <a:r>
              <a:rPr lang="cs-CZ" dirty="0"/>
              <a:t>jejich infrastruktury. </a:t>
            </a:r>
            <a:endParaRPr lang="cs-CZ" dirty="0" smtClean="0"/>
          </a:p>
          <a:p>
            <a:pPr marL="0" indent="0" algn="just">
              <a:buNone/>
            </a:pPr>
            <a:endParaRPr lang="cs-CZ" sz="1000" dirty="0" smtClean="0"/>
          </a:p>
          <a:p>
            <a:pPr marL="0" indent="0" algn="just">
              <a:buNone/>
            </a:pPr>
            <a:r>
              <a:rPr lang="cs-CZ" dirty="0" smtClean="0"/>
              <a:t>Dopravu </a:t>
            </a:r>
            <a:r>
              <a:rPr lang="cs-CZ" dirty="0"/>
              <a:t>realizuje </a:t>
            </a:r>
            <a:r>
              <a:rPr lang="cs-CZ" b="1" dirty="0"/>
              <a:t>dopravce</a:t>
            </a:r>
            <a:r>
              <a:rPr lang="cs-CZ" dirty="0"/>
              <a:t>, který se tak stává provozovatelem dopravy pro </a:t>
            </a:r>
            <a:r>
              <a:rPr lang="cs-CZ" b="1" dirty="0"/>
              <a:t>cizí</a:t>
            </a:r>
            <a:r>
              <a:rPr lang="cs-CZ" dirty="0"/>
              <a:t> popř. </a:t>
            </a:r>
            <a:r>
              <a:rPr lang="cs-CZ" b="1" dirty="0"/>
              <a:t>vlastní</a:t>
            </a:r>
            <a:r>
              <a:rPr lang="cs-CZ" dirty="0"/>
              <a:t> potřebu. </a:t>
            </a:r>
            <a:endParaRPr lang="cs-CZ" dirty="0" smtClean="0"/>
          </a:p>
          <a:p>
            <a:pPr marL="0" indent="0" algn="just">
              <a:buNone/>
            </a:pPr>
            <a:endParaRPr lang="cs-CZ" sz="1000" dirty="0" smtClean="0"/>
          </a:p>
          <a:p>
            <a:pPr marL="0" indent="0" algn="just">
              <a:buNone/>
            </a:pPr>
            <a:r>
              <a:rPr lang="cs-CZ" dirty="0" smtClean="0"/>
              <a:t>Výsledkem </a:t>
            </a:r>
            <a:r>
              <a:rPr lang="cs-CZ" dirty="0"/>
              <a:t>(produktem) dopravy je </a:t>
            </a:r>
            <a:r>
              <a:rPr lang="cs-CZ" b="1" dirty="0"/>
              <a:t>přeprava zásilky </a:t>
            </a:r>
            <a:r>
              <a:rPr lang="cs-CZ" dirty="0"/>
              <a:t>(přepravní, manipulační jednotky MJ, logistického objektu LO). </a:t>
            </a:r>
            <a:endParaRPr lang="cs-CZ" dirty="0" smtClean="0"/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dirty="0" smtClean="0"/>
              <a:t>Přeprava </a:t>
            </a:r>
            <a:r>
              <a:rPr lang="cs-CZ" dirty="0"/>
              <a:t>je </a:t>
            </a:r>
            <a:r>
              <a:rPr lang="cs-CZ" dirty="0" smtClean="0"/>
              <a:t>proces</a:t>
            </a:r>
            <a:r>
              <a:rPr lang="cs-CZ" dirty="0"/>
              <a:t>, kterým se přemístí zásilka (MJ, LO) mezi přepravci tj. od odesilatele k příjemci.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32207"/>
            <a:ext cx="10738503" cy="5344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Elementárními prvky dopravy jsou:</a:t>
            </a:r>
            <a:endParaRPr lang="cs-CZ" sz="3000" dirty="0"/>
          </a:p>
          <a:p>
            <a:pPr marL="1168400" lvl="0"/>
            <a:r>
              <a:rPr lang="cs-CZ" sz="3000" dirty="0"/>
              <a:t>manipulační jednotka (MJ) nebo logistický objekt (LO),</a:t>
            </a:r>
          </a:p>
          <a:p>
            <a:pPr marL="1168400" lvl="0"/>
            <a:r>
              <a:rPr lang="cs-CZ" sz="3000" dirty="0"/>
              <a:t>dopravní prostředek,</a:t>
            </a:r>
          </a:p>
          <a:p>
            <a:pPr marL="1168400" lvl="0"/>
            <a:r>
              <a:rPr lang="cs-CZ" sz="3000" dirty="0"/>
              <a:t>proces přepravy.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Manipulační jednotky</a:t>
            </a:r>
            <a:r>
              <a:rPr lang="cs-CZ" sz="3200" dirty="0"/>
              <a:t> tvoří přepravované zásilky tj. kontejnery, palety, přepravky popř. jiné pomocné sekundární logistické prostředky a v nich přepravované zboží tj</a:t>
            </a:r>
            <a:r>
              <a:rPr lang="cs-CZ" sz="3200" dirty="0" smtClean="0"/>
              <a:t>.:</a:t>
            </a:r>
          </a:p>
          <a:p>
            <a:pPr lvl="1" algn="just"/>
            <a:r>
              <a:rPr lang="cs-CZ" sz="3000" dirty="0" smtClean="0"/>
              <a:t>materiál </a:t>
            </a:r>
            <a:r>
              <a:rPr lang="cs-CZ" sz="3000" dirty="0"/>
              <a:t>kusový, sypký,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kapaliny</a:t>
            </a:r>
            <a:r>
              <a:rPr lang="cs-CZ" sz="3000" dirty="0"/>
              <a:t>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Plyny,</a:t>
            </a:r>
          </a:p>
          <a:p>
            <a:pPr lvl="1" algn="just"/>
            <a:r>
              <a:rPr lang="cs-CZ" sz="3000" dirty="0" smtClean="0"/>
              <a:t>popř</a:t>
            </a:r>
            <a:r>
              <a:rPr lang="cs-CZ" sz="3000" dirty="0"/>
              <a:t>. i biologické objekty, </a:t>
            </a:r>
            <a:endParaRPr lang="cs-CZ" sz="3000" dirty="0" smtClean="0"/>
          </a:p>
          <a:p>
            <a:pPr marL="0" indent="0" algn="just">
              <a:buNone/>
            </a:pPr>
            <a:r>
              <a:rPr lang="cs-CZ" sz="3200" dirty="0" smtClean="0"/>
              <a:t>označované </a:t>
            </a:r>
            <a:r>
              <a:rPr lang="cs-CZ" sz="3200" dirty="0"/>
              <a:t>souhrnným pojmem jako primární logistické objekty (LO).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Dopravními prostředky</a:t>
            </a:r>
            <a:r>
              <a:rPr lang="cs-CZ" sz="3200" dirty="0"/>
              <a:t> jsou kolejová vozidla, silniční, terénní a speciální vozidla, plavidla, letouny, vrtulníky, vzducholodě a balony popř. speciální dopravní prostředky. Přehled nákladních železničních vozů, nákladních automobilů a </a:t>
            </a:r>
            <a:r>
              <a:rPr lang="cs-CZ" sz="3200" dirty="0" err="1"/>
              <a:t>demprů</a:t>
            </a:r>
            <a:r>
              <a:rPr lang="cs-CZ" sz="3200" dirty="0"/>
              <a:t>, vlečných vozidel a souprav pro přepravu těžkotonážních nákladů je uveden v  monotematickém zářijovém čísle X. ročníku časopisu Stavební informace.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Proces přepravy</a:t>
            </a:r>
            <a:r>
              <a:rPr lang="cs-CZ" sz="3200" dirty="0"/>
              <a:t> se zajišťuje účelnou organizací, účinným řízením a moderními komunikačními prostředky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Volba systému přepravy</a:t>
            </a:r>
            <a:endParaRPr lang="cs-CZ" sz="3200" dirty="0"/>
          </a:p>
          <a:p>
            <a:pPr marL="0" indent="0" algn="just">
              <a:buNone/>
            </a:pPr>
            <a:r>
              <a:rPr lang="cs-CZ" b="1" dirty="0"/>
              <a:t>Doprava</a:t>
            </a:r>
            <a:r>
              <a:rPr lang="cs-CZ" dirty="0"/>
              <a:t> je úmyslný pohyb dopravních prostředků, kterým dopravce realizuje přepravu zásilek mezi přepravci. </a:t>
            </a:r>
            <a:endParaRPr lang="cs-CZ" dirty="0" smtClean="0"/>
          </a:p>
          <a:p>
            <a:pPr algn="just"/>
            <a:endParaRPr lang="cs-CZ" sz="1000" dirty="0"/>
          </a:p>
          <a:p>
            <a:pPr marL="0" indent="0" algn="just">
              <a:buNone/>
            </a:pPr>
            <a:r>
              <a:rPr lang="cs-CZ" dirty="0" smtClean="0"/>
              <a:t>Dopravní </a:t>
            </a:r>
            <a:r>
              <a:rPr lang="cs-CZ" dirty="0"/>
              <a:t>prostředky jsou součástí systému přepravy a jsou tedy předurčeny pro plnění určitých funkcí – např</a:t>
            </a:r>
            <a:r>
              <a:rPr lang="cs-CZ" dirty="0" smtClean="0"/>
              <a:t>.: </a:t>
            </a:r>
          </a:p>
          <a:p>
            <a:pPr lvl="1" algn="just"/>
            <a:r>
              <a:rPr lang="cs-CZ" sz="2800" dirty="0" smtClean="0"/>
              <a:t>převážení </a:t>
            </a:r>
            <a:r>
              <a:rPr lang="cs-CZ" sz="2800" dirty="0"/>
              <a:t>zboží v obchodní síti,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odvoz </a:t>
            </a:r>
            <a:r>
              <a:rPr lang="cs-CZ" sz="2800" dirty="0"/>
              <a:t>zeminy ze stavby na úložiště,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rozvoz </a:t>
            </a:r>
            <a:r>
              <a:rPr lang="cs-CZ" sz="2800" dirty="0"/>
              <a:t>stavebního materiálu ze skladu velkoobchodu na staveniště,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přepravu </a:t>
            </a:r>
            <a:r>
              <a:rPr lang="cs-CZ" sz="2800" dirty="0"/>
              <a:t>nadměrného nákladu od výrobce na stavbu apod. </a:t>
            </a:r>
            <a:endParaRPr lang="cs-CZ" sz="2800" dirty="0" smtClean="0"/>
          </a:p>
          <a:p>
            <a:pPr marL="0" indent="0" algn="just">
              <a:buNone/>
            </a:pPr>
            <a:r>
              <a:rPr lang="cs-CZ" dirty="0" smtClean="0"/>
              <a:t>Při </a:t>
            </a:r>
            <a:r>
              <a:rPr lang="cs-CZ" dirty="0"/>
              <a:t>volbě či účelovém výběru dopravního prostředku bude proto prvořadým hlediskem </a:t>
            </a:r>
            <a:r>
              <a:rPr lang="cs-CZ" b="1" dirty="0"/>
              <a:t>účel pro který je prostředek pořizován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4"/>
            <a:ext cx="10738503" cy="5550241"/>
          </a:xfrm>
        </p:spPr>
        <p:txBody>
          <a:bodyPr>
            <a:normAutofit/>
          </a:bodyPr>
          <a:lstStyle/>
          <a:p>
            <a:pPr lvl="1" algn="just">
              <a:spcBef>
                <a:spcPts val="0"/>
              </a:spcBef>
              <a:buNone/>
            </a:pPr>
            <a:endParaRPr lang="cs-CZ" sz="800" dirty="0" smtClean="0"/>
          </a:p>
          <a:p>
            <a:pPr marL="0" indent="0">
              <a:buNone/>
            </a:pPr>
            <a:r>
              <a:rPr lang="cs-CZ" sz="3200" b="1" dirty="0"/>
              <a:t>S</a:t>
            </a:r>
            <a:r>
              <a:rPr lang="cs-CZ" sz="3200" b="1" dirty="0" smtClean="0"/>
              <a:t>peciální </a:t>
            </a:r>
            <a:r>
              <a:rPr lang="cs-CZ" sz="3200" b="1" dirty="0"/>
              <a:t>způsoby dopravy</a:t>
            </a:r>
            <a:endParaRPr lang="cs-CZ" sz="3200" dirty="0"/>
          </a:p>
          <a:p>
            <a:pPr marL="0" indent="0" algn="just">
              <a:buNone/>
            </a:pPr>
            <a:r>
              <a:rPr lang="cs-CZ" dirty="0" smtClean="0"/>
              <a:t>Relativně </a:t>
            </a:r>
            <a:r>
              <a:rPr lang="cs-CZ" dirty="0"/>
              <a:t>časté je použití vrtulníků k přepravě různých stavebních a jiných konstrukcí. Nabízí se zde využití synergického efektu v podobě spojení dopravy a montáže přepravovaného objektu např. koncového prvku antény televizního vysílače, stožárů energetických rozvodů, zvonů a křížů kostelů apod</a:t>
            </a:r>
            <a:r>
              <a:rPr lang="cs-CZ"/>
              <a:t>. </a:t>
            </a:r>
            <a:endParaRPr lang="cs-CZ" smtClean="0"/>
          </a:p>
          <a:p>
            <a:pPr marL="0" indent="0" algn="just">
              <a:buNone/>
            </a:pPr>
            <a:r>
              <a:rPr lang="cs-CZ" smtClean="0"/>
              <a:t>Vrtulníky </a:t>
            </a:r>
            <a:r>
              <a:rPr lang="cs-CZ" dirty="0"/>
              <a:t>umožňují přepravu břemen o hmotnosti až 20 t.</a:t>
            </a:r>
          </a:p>
          <a:p>
            <a:pPr algn="just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148</Words>
  <Application>Microsoft Office PowerPoint</Application>
  <PresentationFormat>Vlastní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Řízení dodavatelských systémů: 10. Doprava v dodavatelském řetězci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87</cp:revision>
  <dcterms:created xsi:type="dcterms:W3CDTF">2017-05-10T10:51:34Z</dcterms:created>
  <dcterms:modified xsi:type="dcterms:W3CDTF">2018-02-19T12:30:22Z</dcterms:modified>
</cp:coreProperties>
</file>