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5" r:id="rId4"/>
    <p:sldId id="259" r:id="rId5"/>
    <p:sldId id="293" r:id="rId6"/>
    <p:sldId id="29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32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Řízení dodavatelských systémů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/>
              <a:t>1. </a:t>
            </a:r>
            <a:r>
              <a:rPr lang="cs-CZ" b="1" dirty="0" smtClean="0"/>
              <a:t>Integrované hmotné a informační toky dodavatelských systémů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70562"/>
            <a:ext cx="10515600" cy="5406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Pohyb hmot – nezbytná součást reprodukčního </a:t>
            </a:r>
            <a:r>
              <a:rPr lang="cs-CZ" sz="3200" b="1" dirty="0" smtClean="0"/>
              <a:t>procesu</a:t>
            </a:r>
          </a:p>
          <a:p>
            <a:pPr marL="0" indent="0">
              <a:buNone/>
            </a:pPr>
            <a:endParaRPr lang="cs-CZ" sz="3200" dirty="0"/>
          </a:p>
          <a:p>
            <a:pPr marL="0" indent="0" algn="just">
              <a:buNone/>
            </a:pPr>
            <a:r>
              <a:rPr lang="cs-CZ" dirty="0"/>
              <a:t>Materiálním základem reprodukce je proces neustálého obnovování výroby. Tento proces vyvolává opakující se potřebu přepravy a skladování a s nimi související nakládku, vykládku a překládku surovin, polotovarů a hotových výrobků. </a:t>
            </a: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Výroba</a:t>
            </a:r>
            <a:r>
              <a:rPr lang="cs-CZ" dirty="0"/>
              <a:t>, charakterizovaná dělbou práce, probíhá na různých </a:t>
            </a:r>
            <a:r>
              <a:rPr lang="cs-CZ" b="1" dirty="0"/>
              <a:t>místech</a:t>
            </a:r>
            <a:r>
              <a:rPr lang="cs-CZ" dirty="0"/>
              <a:t> a to zpravidla jiných než spotřeba a v jinou </a:t>
            </a:r>
            <a:r>
              <a:rPr lang="cs-CZ" b="1" dirty="0"/>
              <a:t>dobu</a:t>
            </a:r>
            <a:r>
              <a:rPr lang="cs-CZ" dirty="0"/>
              <a:t> než spotřeba. 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70562"/>
            <a:ext cx="10515600" cy="54064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dirty="0"/>
              <a:t>Hladké průběhy procesů ve výrobě a v celém tržním mechanismu vyžadují, aby pracovní síly, prostředky a předměty (a to jak pracovní tak spotřební) </a:t>
            </a:r>
            <a:r>
              <a:rPr lang="cs-CZ" sz="3200" dirty="0" smtClean="0"/>
              <a:t>byly:</a:t>
            </a:r>
            <a:r>
              <a:rPr lang="cs-CZ" sz="3200" dirty="0"/>
              <a:t> </a:t>
            </a:r>
            <a:endParaRPr lang="cs-CZ" sz="3200" dirty="0" smtClean="0"/>
          </a:p>
          <a:p>
            <a:pPr lvl="1" algn="just"/>
            <a:r>
              <a:rPr lang="cs-CZ" sz="3000" b="1" dirty="0" smtClean="0"/>
              <a:t>v</a:t>
            </a:r>
            <a:r>
              <a:rPr lang="cs-CZ" sz="3000" b="1" dirty="0"/>
              <a:t> požadovaném množství, </a:t>
            </a:r>
            <a:endParaRPr lang="cs-CZ" sz="3000" b="1" dirty="0" smtClean="0"/>
          </a:p>
          <a:p>
            <a:pPr lvl="1" algn="just"/>
            <a:r>
              <a:rPr lang="cs-CZ" sz="3000" b="1" dirty="0" smtClean="0"/>
              <a:t>sortimentu, </a:t>
            </a:r>
          </a:p>
          <a:p>
            <a:pPr lvl="1" algn="just"/>
            <a:r>
              <a:rPr lang="cs-CZ" sz="3000" b="1" dirty="0" smtClean="0"/>
              <a:t>jakosti</a:t>
            </a:r>
            <a:r>
              <a:rPr lang="cs-CZ" sz="3000" b="1" dirty="0"/>
              <a:t>, </a:t>
            </a:r>
            <a:endParaRPr lang="cs-CZ" sz="3000" b="1" dirty="0"/>
          </a:p>
          <a:p>
            <a:pPr lvl="1" algn="just"/>
            <a:r>
              <a:rPr lang="cs-CZ" sz="3000" b="1" dirty="0" smtClean="0"/>
              <a:t>ekologicky, </a:t>
            </a:r>
            <a:r>
              <a:rPr lang="cs-CZ" sz="3000" b="1" dirty="0"/>
              <a:t>ekonomicky </a:t>
            </a:r>
            <a:r>
              <a:rPr lang="cs-CZ" sz="3000" b="1" dirty="0" smtClean="0"/>
              <a:t>optimálně,</a:t>
            </a:r>
          </a:p>
          <a:p>
            <a:pPr lvl="1" algn="just"/>
            <a:r>
              <a:rPr lang="cs-CZ" sz="3000" b="1" dirty="0" smtClean="0"/>
              <a:t>ve </a:t>
            </a:r>
            <a:r>
              <a:rPr lang="cs-CZ" sz="3000" b="1" dirty="0"/>
              <a:t>stanoveném </a:t>
            </a:r>
            <a:r>
              <a:rPr lang="cs-CZ" sz="3000" b="1" dirty="0" smtClean="0"/>
              <a:t>čase,</a:t>
            </a:r>
          </a:p>
          <a:p>
            <a:pPr lvl="1" algn="just"/>
            <a:r>
              <a:rPr lang="cs-CZ" sz="3000" b="1" dirty="0" smtClean="0"/>
              <a:t> </a:t>
            </a:r>
            <a:r>
              <a:rPr lang="cs-CZ" sz="3000" b="1" dirty="0"/>
              <a:t>na požadovaném místě.</a:t>
            </a:r>
            <a:endParaRPr lang="cs-CZ" sz="30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509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84903"/>
            <a:ext cx="10738503" cy="529206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dirty="0" smtClean="0"/>
              <a:t>V</a:t>
            </a:r>
            <a:r>
              <a:rPr lang="cs-CZ" dirty="0"/>
              <a:t> jednotlivých článcích procesních řetězců se realizují </a:t>
            </a:r>
            <a:r>
              <a:rPr lang="cs-CZ" b="1" dirty="0"/>
              <a:t>transformace technologického nebo logistického charakteru hmotných objektů.</a:t>
            </a:r>
            <a:r>
              <a:rPr lang="cs-CZ" dirty="0"/>
              <a:t> Při těchto transformacích dochází k jejich stavovým  změnám. 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V</a:t>
            </a:r>
            <a:r>
              <a:rPr lang="cs-CZ" dirty="0"/>
              <a:t> procesech technologického charakteru dochází k </a:t>
            </a:r>
            <a:r>
              <a:rPr lang="cs-CZ" dirty="0" smtClean="0"/>
              <a:t>transformacím: </a:t>
            </a:r>
          </a:p>
          <a:p>
            <a:pPr lvl="1" algn="just"/>
            <a:r>
              <a:rPr lang="cs-CZ" sz="2800" dirty="0" smtClean="0"/>
              <a:t>tvaru </a:t>
            </a:r>
            <a:r>
              <a:rPr lang="cs-CZ" sz="2800" dirty="0"/>
              <a:t>(např. při tváření nebo obrábění) </a:t>
            </a:r>
            <a:r>
              <a:rPr lang="cs-CZ" sz="2800" dirty="0" smtClean="0"/>
              <a:t>nebo,</a:t>
            </a:r>
          </a:p>
          <a:p>
            <a:pPr lvl="1" algn="just"/>
            <a:r>
              <a:rPr lang="cs-CZ" sz="2800" dirty="0" smtClean="0"/>
              <a:t>struktury </a:t>
            </a:r>
            <a:r>
              <a:rPr lang="cs-CZ" sz="2800" dirty="0"/>
              <a:t>hmotných objektů (např. při chemických reakcích). </a:t>
            </a:r>
            <a:endParaRPr lang="cs-CZ" sz="2800" dirty="0" smtClean="0"/>
          </a:p>
          <a:p>
            <a:pPr algn="just">
              <a:buNone/>
            </a:pPr>
            <a:r>
              <a:rPr lang="cs-CZ" b="1" dirty="0" smtClean="0"/>
              <a:t>V</a:t>
            </a:r>
            <a:r>
              <a:rPr lang="cs-CZ" b="1" dirty="0"/>
              <a:t> logistických transformačních procesech se </a:t>
            </a:r>
            <a:r>
              <a:rPr lang="cs-CZ" b="1" dirty="0" smtClean="0"/>
              <a:t>mění:</a:t>
            </a:r>
          </a:p>
          <a:p>
            <a:pPr lvl="1" algn="just"/>
            <a:r>
              <a:rPr lang="cs-CZ" sz="2800" b="1" dirty="0" smtClean="0"/>
              <a:t>čas,</a:t>
            </a:r>
          </a:p>
          <a:p>
            <a:pPr lvl="1" algn="just"/>
            <a:r>
              <a:rPr lang="cs-CZ" sz="2800" b="1" dirty="0" smtClean="0"/>
              <a:t>poloha, </a:t>
            </a:r>
          </a:p>
          <a:p>
            <a:pPr lvl="1" algn="just"/>
            <a:r>
              <a:rPr lang="cs-CZ" sz="2800" b="1" dirty="0" smtClean="0"/>
              <a:t>popř</a:t>
            </a:r>
            <a:r>
              <a:rPr lang="cs-CZ" sz="2800" b="1" dirty="0"/>
              <a:t>. orientace objektů v </a:t>
            </a:r>
            <a:r>
              <a:rPr lang="cs-CZ" sz="2800" b="1" dirty="0" smtClean="0"/>
              <a:t>prostoru</a:t>
            </a:r>
            <a:r>
              <a:rPr lang="cs-CZ" sz="2800" dirty="0"/>
              <a:t>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/>
              <a:t>Systémový přístup a integrované pojetí hmotných a informačních </a:t>
            </a:r>
            <a:r>
              <a:rPr lang="cs-CZ" sz="3200" b="1" dirty="0" smtClean="0"/>
              <a:t>toků</a:t>
            </a:r>
          </a:p>
          <a:p>
            <a:pPr marL="0" indent="0">
              <a:buNone/>
            </a:pPr>
            <a:endParaRPr lang="cs-CZ" sz="3200" dirty="0"/>
          </a:p>
          <a:p>
            <a:pPr marL="0" indent="0" algn="just">
              <a:buNone/>
            </a:pPr>
            <a:r>
              <a:rPr lang="cs-CZ" dirty="0"/>
              <a:t>Pod pojmem </a:t>
            </a:r>
            <a:r>
              <a:rPr lang="cs-CZ" b="1" dirty="0"/>
              <a:t>systém</a:t>
            </a:r>
            <a:r>
              <a:rPr lang="cs-CZ" dirty="0"/>
              <a:t> chápeme účelově definovanou množinu prvků (elementů) a množiny vazeb (relací) mezi nimi, které spolu určují vlastnosti, chování a funkce systému jako celku. Matematicky vyjádřeno:</a:t>
            </a:r>
          </a:p>
          <a:p>
            <a:pPr marL="0" indent="0">
              <a:buNone/>
            </a:pPr>
            <a:r>
              <a:rPr lang="cs-CZ" dirty="0" smtClean="0"/>
              <a:t>Systém</a:t>
            </a:r>
            <a:r>
              <a:rPr lang="cs-CZ" dirty="0"/>
              <a:t> </a:t>
            </a:r>
            <a:r>
              <a:rPr lang="cs-CZ" i="1" dirty="0"/>
              <a:t>S = (A, R),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kde       </a:t>
            </a:r>
            <a:r>
              <a:rPr lang="cs-CZ" i="1" dirty="0"/>
              <a:t> </a:t>
            </a:r>
            <a:r>
              <a:rPr lang="cs-CZ" i="1" dirty="0" smtClean="0"/>
              <a:t>	</a:t>
            </a:r>
            <a:r>
              <a:rPr lang="cs-CZ" i="1" dirty="0"/>
              <a:t> A = (a</a:t>
            </a:r>
            <a:r>
              <a:rPr lang="cs-CZ" i="1" baseline="-25000" dirty="0"/>
              <a:t>1</a:t>
            </a:r>
            <a:r>
              <a:rPr lang="cs-CZ" i="1" dirty="0"/>
              <a:t>, a</a:t>
            </a:r>
            <a:r>
              <a:rPr lang="cs-CZ" i="1" baseline="-25000" dirty="0"/>
              <a:t>2</a:t>
            </a:r>
            <a:r>
              <a:rPr lang="cs-CZ" i="1" dirty="0"/>
              <a:t>, a</a:t>
            </a:r>
            <a:r>
              <a:rPr lang="cs-CZ" i="1" baseline="-25000" dirty="0"/>
              <a:t>3</a:t>
            </a:r>
            <a:r>
              <a:rPr lang="cs-CZ" i="1" dirty="0"/>
              <a:t> ... </a:t>
            </a:r>
            <a:r>
              <a:rPr lang="cs-CZ" i="1" dirty="0" err="1"/>
              <a:t>a</a:t>
            </a:r>
            <a:r>
              <a:rPr lang="cs-CZ" i="1" baseline="-25000" dirty="0" err="1"/>
              <a:t>n</a:t>
            </a:r>
            <a:r>
              <a:rPr lang="cs-CZ" i="1" dirty="0"/>
              <a:t>)</a:t>
            </a:r>
            <a:r>
              <a:rPr lang="cs-CZ" dirty="0"/>
              <a:t> je množina prvků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i="1" dirty="0"/>
              <a:t> R = (r</a:t>
            </a:r>
            <a:r>
              <a:rPr lang="cs-CZ" i="1" baseline="-25000" dirty="0"/>
              <a:t>1</a:t>
            </a:r>
            <a:r>
              <a:rPr lang="cs-CZ" i="1" dirty="0"/>
              <a:t>, r</a:t>
            </a:r>
            <a:r>
              <a:rPr lang="cs-CZ" i="1" baseline="-25000" dirty="0"/>
              <a:t>2</a:t>
            </a:r>
            <a:r>
              <a:rPr lang="cs-CZ" i="1" dirty="0"/>
              <a:t>, r</a:t>
            </a:r>
            <a:r>
              <a:rPr lang="cs-CZ" i="1" baseline="-25000" dirty="0"/>
              <a:t>3</a:t>
            </a:r>
            <a:r>
              <a:rPr lang="cs-CZ" i="1" dirty="0"/>
              <a:t>, ... </a:t>
            </a:r>
            <a:r>
              <a:rPr lang="cs-CZ" i="1" dirty="0" err="1"/>
              <a:t>r</a:t>
            </a:r>
            <a:r>
              <a:rPr lang="cs-CZ" i="1" baseline="-25000" dirty="0" err="1"/>
              <a:t>m</a:t>
            </a:r>
            <a:r>
              <a:rPr lang="cs-CZ" i="1" dirty="0"/>
              <a:t>)</a:t>
            </a:r>
            <a:r>
              <a:rPr lang="cs-CZ" dirty="0"/>
              <a:t> je množina vazeb mezi nimi    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65079"/>
            <a:ext cx="10738503" cy="55091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/>
              <a:t>Struktura systému </a:t>
            </a:r>
            <a:r>
              <a:rPr lang="cs-CZ" sz="3200" dirty="0"/>
              <a:t>je množina prvků  systému a množina vazeb mezi nimi. </a:t>
            </a:r>
            <a:endParaRPr lang="cs-CZ" sz="3200" dirty="0" smtClean="0"/>
          </a:p>
          <a:p>
            <a:pPr marL="0" indent="0" algn="just">
              <a:buNone/>
            </a:pPr>
            <a:endParaRPr lang="cs-CZ" sz="3200" dirty="0"/>
          </a:p>
          <a:p>
            <a:pPr marL="0" indent="0" algn="just">
              <a:buNone/>
            </a:pPr>
            <a:r>
              <a:rPr lang="cs-CZ" b="1" dirty="0"/>
              <a:t>Úkolem</a:t>
            </a:r>
            <a:r>
              <a:rPr lang="cs-CZ" dirty="0"/>
              <a:t> logistiky je </a:t>
            </a:r>
            <a:r>
              <a:rPr lang="cs-CZ" dirty="0" smtClean="0"/>
              <a:t>tedy: </a:t>
            </a:r>
          </a:p>
          <a:p>
            <a:pPr lvl="1" algn="just"/>
            <a:r>
              <a:rPr lang="cs-CZ" sz="2800" dirty="0" smtClean="0"/>
              <a:t>shromažďovat,</a:t>
            </a:r>
          </a:p>
          <a:p>
            <a:pPr lvl="1" algn="just"/>
            <a:r>
              <a:rPr lang="cs-CZ" sz="2800" dirty="0" smtClean="0"/>
              <a:t>zpracovávat </a:t>
            </a:r>
            <a:r>
              <a:rPr lang="cs-CZ" sz="2800" dirty="0"/>
              <a:t>tok informací z odbytového trhu, 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transformovat </a:t>
            </a:r>
            <a:r>
              <a:rPr lang="cs-CZ" sz="2800" dirty="0"/>
              <a:t>obsah informací na stranu trhu pořizovacího a integrovat je s tokem látkových objektů (surovin, polotovarů a výrobků</a:t>
            </a:r>
            <a:r>
              <a:rPr lang="cs-CZ" sz="2800" dirty="0" smtClean="0"/>
              <a:t>),</a:t>
            </a:r>
          </a:p>
          <a:p>
            <a:pPr lvl="1" algn="just"/>
            <a:r>
              <a:rPr lang="cs-CZ" sz="2800" dirty="0" smtClean="0"/>
              <a:t>a </a:t>
            </a:r>
            <a:r>
              <a:rPr lang="cs-CZ" sz="2800" dirty="0"/>
              <a:t>tyto integrované toky optimalizovat.</a:t>
            </a:r>
          </a:p>
          <a:p>
            <a:pPr marL="0" indent="0" algn="just">
              <a:buNone/>
            </a:pPr>
            <a:endParaRPr lang="cs-CZ" sz="2800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72</Words>
  <Application>Microsoft Office PowerPoint</Application>
  <PresentationFormat>Vlastní</PresentationFormat>
  <Paragraphs>40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Office</vt:lpstr>
      <vt:lpstr>Řízení dodavatelských systémů: 1. Integrované hmotné a informační toky dodavatelských systémů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75</cp:revision>
  <dcterms:created xsi:type="dcterms:W3CDTF">2017-05-10T10:51:34Z</dcterms:created>
  <dcterms:modified xsi:type="dcterms:W3CDTF">2018-02-16T11:57:03Z</dcterms:modified>
</cp:coreProperties>
</file>