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3" r:id="rId3"/>
    <p:sldId id="267" r:id="rId4"/>
    <p:sldId id="264" r:id="rId5"/>
    <p:sldId id="265" r:id="rId6"/>
    <p:sldId id="266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59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12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55A62198-121B-4310-8074-45A652EF1B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32646"/>
            <a:ext cx="9144000" cy="2387600"/>
          </a:xfrm>
        </p:spPr>
        <p:txBody>
          <a:bodyPr>
            <a:normAutofit/>
          </a:bodyPr>
          <a:lstStyle/>
          <a:p>
            <a:r>
              <a:rPr lang="cs-CZ" b="1" dirty="0" smtClean="0"/>
              <a:t>6. Základová půda a zemní práce</a:t>
            </a:r>
            <a:endParaRPr lang="cs-CZ" b="1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24648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Základy a základová půda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b="1" dirty="0" smtClean="0"/>
              <a:t>Základy - </a:t>
            </a:r>
            <a:r>
              <a:rPr lang="cs-CZ" dirty="0" smtClean="0"/>
              <a:t>nosné </a:t>
            </a:r>
            <a:r>
              <a:rPr lang="cs-CZ" dirty="0"/>
              <a:t>konstrukční prvky objektů, které zabezpečují přenášení zatížení stavby do základové půdy. R</a:t>
            </a:r>
            <a:r>
              <a:rPr lang="cs-CZ" dirty="0" smtClean="0"/>
              <a:t>ozlišujeme</a:t>
            </a:r>
            <a:r>
              <a:rPr lang="cs-CZ" dirty="0"/>
              <a:t> </a:t>
            </a:r>
            <a:r>
              <a:rPr lang="cs-CZ" b="1" dirty="0"/>
              <a:t>základy plošné</a:t>
            </a:r>
            <a:r>
              <a:rPr lang="cs-CZ" dirty="0"/>
              <a:t> a </a:t>
            </a:r>
            <a:r>
              <a:rPr lang="cs-CZ" b="1" dirty="0"/>
              <a:t>základy hlubinné</a:t>
            </a:r>
            <a:r>
              <a:rPr lang="cs-CZ" dirty="0" smtClean="0"/>
              <a:t>.</a:t>
            </a:r>
          </a:p>
          <a:p>
            <a:pPr algn="just"/>
            <a:endParaRPr lang="cs-CZ" dirty="0" smtClean="0"/>
          </a:p>
          <a:p>
            <a:r>
              <a:rPr lang="cs-CZ" b="1" dirty="0"/>
              <a:t>Základová půda</a:t>
            </a:r>
            <a:r>
              <a:rPr lang="cs-CZ" dirty="0"/>
              <a:t> </a:t>
            </a:r>
            <a:r>
              <a:rPr lang="cs-CZ" dirty="0" smtClean="0"/>
              <a:t>- funkční </a:t>
            </a:r>
            <a:r>
              <a:rPr lang="cs-CZ" dirty="0"/>
              <a:t>součástí stavby. </a:t>
            </a:r>
            <a:r>
              <a:rPr lang="cs-CZ" b="1" dirty="0"/>
              <a:t>Základová </a:t>
            </a:r>
            <a:r>
              <a:rPr lang="cs-CZ" b="1" dirty="0" smtClean="0"/>
              <a:t>spára</a:t>
            </a:r>
            <a:r>
              <a:rPr lang="cs-CZ" dirty="0"/>
              <a:t> </a:t>
            </a:r>
            <a:r>
              <a:rPr lang="cs-CZ" dirty="0" smtClean="0"/>
              <a:t>- plocha</a:t>
            </a:r>
            <a:r>
              <a:rPr lang="cs-CZ" dirty="0"/>
              <a:t>, kde se základy stýkají se základovou </a:t>
            </a:r>
            <a:r>
              <a:rPr lang="cs-CZ" dirty="0" smtClean="0"/>
              <a:t>půdou. </a:t>
            </a:r>
            <a:r>
              <a:rPr lang="cs-CZ" b="1" dirty="0" smtClean="0"/>
              <a:t>Zemina</a:t>
            </a:r>
            <a:r>
              <a:rPr lang="cs-CZ" b="1" dirty="0"/>
              <a:t> </a:t>
            </a:r>
            <a:r>
              <a:rPr lang="cs-CZ" dirty="0" smtClean="0"/>
              <a:t>- nezpevněná </a:t>
            </a:r>
            <a:r>
              <a:rPr lang="cs-CZ" dirty="0"/>
              <a:t>nebo slabě zpevněná </a:t>
            </a:r>
            <a:r>
              <a:rPr lang="cs-CZ" dirty="0" smtClean="0"/>
              <a:t>hornina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r>
              <a:rPr lang="cs-CZ" dirty="0"/>
              <a:t>Z</a:t>
            </a:r>
            <a:r>
              <a:rPr lang="cs-CZ" dirty="0" smtClean="0"/>
              <a:t>ákladové půdy: hornina, ornice, hlína, jíly, slín, letek, spraš.</a:t>
            </a:r>
          </a:p>
          <a:p>
            <a:pPr algn="just"/>
            <a:endParaRPr lang="cs-CZ" dirty="0" smtClean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5377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Základy a základová půda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Rozlišujeme 3 třídy dle </a:t>
            </a:r>
            <a:r>
              <a:rPr lang="cs-CZ" b="1" dirty="0"/>
              <a:t>těžitelnosti zeminy</a:t>
            </a:r>
            <a:r>
              <a:rPr lang="cs-CZ" dirty="0"/>
              <a:t>:</a:t>
            </a:r>
          </a:p>
          <a:p>
            <a:pPr lvl="1"/>
            <a:r>
              <a:rPr lang="cs-CZ" dirty="0"/>
              <a:t>Třída I. je definována těžbou prováděnou běžnými výkopovými mechanizmy (buldozery, rypadla) nebo </a:t>
            </a:r>
            <a:r>
              <a:rPr lang="cs-CZ" dirty="0" smtClean="0"/>
              <a:t>ručně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Pro horniny ve II. Třídy je pro těžbu nutné použít speciální rozpojovací mechanizmy – rozrývače, skalní lžíce, </a:t>
            </a:r>
            <a:r>
              <a:rPr lang="cs-CZ" dirty="0" smtClean="0"/>
              <a:t>kladiva</a:t>
            </a:r>
          </a:p>
          <a:p>
            <a:pPr marL="457200" lvl="1" indent="0">
              <a:buNone/>
            </a:pPr>
            <a:endParaRPr lang="cs-CZ" dirty="0"/>
          </a:p>
          <a:p>
            <a:pPr lvl="1"/>
            <a:r>
              <a:rPr lang="cs-CZ" dirty="0"/>
              <a:t>Trhací práce je nutné použít pro III. </a:t>
            </a:r>
            <a:r>
              <a:rPr lang="cs-CZ" dirty="0" smtClean="0"/>
              <a:t>třídu</a:t>
            </a:r>
            <a:endParaRPr lang="cs-CZ" dirty="0"/>
          </a:p>
          <a:p>
            <a:pPr algn="just"/>
            <a:endParaRPr lang="cs-CZ" dirty="0" smtClean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39127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Hloubka založení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Hloubka založení se stanovuje s ohledem na stabilitu a sedání stavby, klimatické vlivy (promrzání, vysychání půdy) a geologický a hydrogeologický profil půdy</a:t>
            </a:r>
            <a:r>
              <a:rPr lang="cs-CZ" dirty="0" smtClean="0"/>
              <a:t>.</a:t>
            </a:r>
          </a:p>
          <a:p>
            <a:r>
              <a:rPr lang="cs-CZ" dirty="0"/>
              <a:t>V závislosti na promrzání půdy volíme hloubku založení:</a:t>
            </a:r>
          </a:p>
          <a:p>
            <a:pPr lvl="1"/>
            <a:r>
              <a:rPr lang="cs-CZ" dirty="0"/>
              <a:t>500 mm </a:t>
            </a:r>
            <a:r>
              <a:rPr lang="cs-CZ" dirty="0" smtClean="0"/>
              <a:t>skalní </a:t>
            </a:r>
            <a:r>
              <a:rPr lang="cs-CZ" dirty="0"/>
              <a:t>a </a:t>
            </a:r>
            <a:r>
              <a:rPr lang="cs-CZ" dirty="0" err="1"/>
              <a:t>poloskalní</a:t>
            </a:r>
            <a:r>
              <a:rPr lang="cs-CZ" dirty="0"/>
              <a:t> půdy a pod vnitřními stěnami</a:t>
            </a:r>
          </a:p>
          <a:p>
            <a:pPr lvl="1"/>
            <a:r>
              <a:rPr lang="cs-CZ" dirty="0"/>
              <a:t>800 mm </a:t>
            </a:r>
            <a:r>
              <a:rPr lang="cs-CZ" dirty="0" smtClean="0"/>
              <a:t>upravený terén, běžný </a:t>
            </a:r>
            <a:r>
              <a:rPr lang="cs-CZ" dirty="0"/>
              <a:t>terén (sypké zeminy mimo horské oblasti)</a:t>
            </a:r>
          </a:p>
          <a:p>
            <a:pPr lvl="1"/>
            <a:r>
              <a:rPr lang="cs-CZ" dirty="0"/>
              <a:t>1 000 mm u</a:t>
            </a:r>
            <a:r>
              <a:rPr lang="cs-CZ" dirty="0" smtClean="0"/>
              <a:t>pravený terén, běžný </a:t>
            </a:r>
            <a:r>
              <a:rPr lang="cs-CZ" dirty="0"/>
              <a:t>terén (soudržné zeminy mimo </a:t>
            </a:r>
            <a:r>
              <a:rPr lang="cs-CZ" dirty="0" err="1" smtClean="0"/>
              <a:t>hors</a:t>
            </a:r>
            <a:r>
              <a:rPr lang="cs-CZ" dirty="0" smtClean="0"/>
              <a:t>. </a:t>
            </a:r>
            <a:r>
              <a:rPr lang="cs-CZ" dirty="0"/>
              <a:t>oblasti)</a:t>
            </a:r>
          </a:p>
          <a:p>
            <a:pPr lvl="1"/>
            <a:r>
              <a:rPr lang="cs-CZ" dirty="0"/>
              <a:t>1 200 mm v soudržných zeminách s hladinou spodní </a:t>
            </a:r>
            <a:r>
              <a:rPr lang="cs-CZ" dirty="0" smtClean="0"/>
              <a:t>vody menší </a:t>
            </a:r>
            <a:r>
              <a:rPr lang="cs-CZ" dirty="0"/>
              <a:t>než 2 m</a:t>
            </a:r>
          </a:p>
          <a:p>
            <a:pPr algn="just"/>
            <a:r>
              <a:rPr lang="cs-CZ" dirty="0"/>
              <a:t>U horských oblastí je vhodné vždy navrhnout hloubku základu dle lokálních klimatických podmínek.</a:t>
            </a:r>
            <a:endParaRPr lang="cs-CZ" dirty="0" smtClean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25350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Zemní práce a výkopy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 smtClean="0"/>
              <a:t>Zemní práce -</a:t>
            </a:r>
            <a:r>
              <a:rPr lang="cs-CZ" dirty="0"/>
              <a:t> </a:t>
            </a:r>
            <a:r>
              <a:rPr lang="cs-CZ" b="1" dirty="0"/>
              <a:t>přípravné zemní práce</a:t>
            </a:r>
            <a:r>
              <a:rPr lang="cs-CZ" dirty="0"/>
              <a:t>, </a:t>
            </a:r>
            <a:r>
              <a:rPr lang="cs-CZ" b="1" dirty="0"/>
              <a:t>hlavní zemní práce</a:t>
            </a:r>
            <a:r>
              <a:rPr lang="cs-CZ" dirty="0"/>
              <a:t> a </a:t>
            </a:r>
            <a:r>
              <a:rPr lang="cs-CZ" b="1" dirty="0"/>
              <a:t>dokončovací zemní práce</a:t>
            </a:r>
            <a:r>
              <a:rPr lang="cs-CZ" b="1" dirty="0" smtClean="0"/>
              <a:t>. </a:t>
            </a:r>
            <a:r>
              <a:rPr lang="cs-CZ" dirty="0"/>
              <a:t>Hlavní druhy zemních prací jsou odkopy, násypy a </a:t>
            </a:r>
            <a:r>
              <a:rPr lang="cs-CZ" dirty="0" smtClean="0"/>
              <a:t>zásypy.</a:t>
            </a:r>
          </a:p>
          <a:p>
            <a:pPr algn="just"/>
            <a:r>
              <a:rPr lang="cs-CZ" b="1" dirty="0"/>
              <a:t>Výkopy</a:t>
            </a:r>
            <a:r>
              <a:rPr lang="cs-CZ" dirty="0"/>
              <a:t> se provádějí hloubením pod úrovní terénu</a:t>
            </a:r>
            <a:r>
              <a:rPr lang="cs-CZ" dirty="0" smtClean="0"/>
              <a:t>. </a:t>
            </a:r>
            <a:r>
              <a:rPr lang="cs-CZ" b="1" dirty="0"/>
              <a:t>Stavební jáma</a:t>
            </a:r>
            <a:r>
              <a:rPr lang="cs-CZ" dirty="0"/>
              <a:t> -</a:t>
            </a:r>
            <a:r>
              <a:rPr lang="cs-CZ" dirty="0" smtClean="0"/>
              <a:t> </a:t>
            </a:r>
            <a:r>
              <a:rPr lang="cs-CZ" dirty="0"/>
              <a:t>výkop, jehož délka a šířka je větší než 2 metry. </a:t>
            </a:r>
            <a:r>
              <a:rPr lang="cs-CZ" b="1" dirty="0" smtClean="0"/>
              <a:t>Rýha</a:t>
            </a:r>
            <a:r>
              <a:rPr lang="cs-CZ" dirty="0"/>
              <a:t> </a:t>
            </a:r>
            <a:r>
              <a:rPr lang="cs-CZ" dirty="0" smtClean="0"/>
              <a:t>- převládající </a:t>
            </a:r>
            <a:r>
              <a:rPr lang="cs-CZ" dirty="0"/>
              <a:t>délkový rozměr a maximální šířku 2 metry. </a:t>
            </a:r>
            <a:r>
              <a:rPr lang="cs-CZ" b="1" dirty="0" smtClean="0"/>
              <a:t>Šachta</a:t>
            </a:r>
            <a:r>
              <a:rPr lang="cs-CZ" dirty="0"/>
              <a:t> </a:t>
            </a:r>
            <a:r>
              <a:rPr lang="cs-CZ" dirty="0" smtClean="0"/>
              <a:t>- převládající </a:t>
            </a:r>
            <a:r>
              <a:rPr lang="cs-CZ" dirty="0"/>
              <a:t>hloubkový rozměr a maximální půdorysnou </a:t>
            </a:r>
            <a:r>
              <a:rPr lang="cs-CZ" dirty="0" smtClean="0"/>
              <a:t>plocha </a:t>
            </a:r>
            <a:r>
              <a:rPr lang="cs-CZ" dirty="0"/>
              <a:t>36 </a:t>
            </a:r>
            <a:r>
              <a:rPr lang="cs-CZ" dirty="0" smtClean="0"/>
              <a:t>m2.</a:t>
            </a:r>
          </a:p>
          <a:p>
            <a:pPr algn="just"/>
            <a:r>
              <a:rPr lang="cs-CZ" b="1" dirty="0"/>
              <a:t>Základová spára</a:t>
            </a:r>
            <a:r>
              <a:rPr lang="cs-CZ" dirty="0"/>
              <a:t> nesmí být při výkopech porušena, musí být chráněna i před klimatickými </a:t>
            </a:r>
            <a:r>
              <a:rPr lang="cs-CZ" dirty="0" smtClean="0"/>
              <a:t>účinky.</a:t>
            </a: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89958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</a:t>
            </a:r>
            <a:r>
              <a:rPr lang="cs-CZ" b="1" dirty="0" smtClean="0"/>
              <a:t>ajištění stěn výkopů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dirty="0"/>
              <a:t>Svisle se mohou provádět stěny výkopů v soudržných zeminách, jejichž hloubka je max. 1,5 metru. V ostatních </a:t>
            </a:r>
            <a:r>
              <a:rPr lang="cs-CZ" dirty="0" smtClean="0"/>
              <a:t>případech:</a:t>
            </a:r>
          </a:p>
          <a:p>
            <a:r>
              <a:rPr lang="cs-CZ" b="1" dirty="0"/>
              <a:t>Svahování stěn </a:t>
            </a:r>
            <a:r>
              <a:rPr lang="cs-CZ" b="1" dirty="0" smtClean="0"/>
              <a:t>výkopů</a:t>
            </a:r>
          </a:p>
          <a:p>
            <a:r>
              <a:rPr lang="cs-CZ" b="1" dirty="0" smtClean="0"/>
              <a:t>Roubení </a:t>
            </a:r>
            <a:r>
              <a:rPr lang="cs-CZ" b="1" dirty="0"/>
              <a:t>stěn </a:t>
            </a:r>
            <a:r>
              <a:rPr lang="cs-CZ" b="1" dirty="0" smtClean="0"/>
              <a:t>výkopů - </a:t>
            </a:r>
            <a:r>
              <a:rPr lang="cs-CZ" dirty="0" smtClean="0"/>
              <a:t>pažení </a:t>
            </a:r>
            <a:r>
              <a:rPr lang="cs-CZ" dirty="0"/>
              <a:t>a rozepření. </a:t>
            </a:r>
            <a:endParaRPr lang="cs-CZ" dirty="0" smtClean="0"/>
          </a:p>
          <a:p>
            <a:pPr lvl="1"/>
            <a:r>
              <a:rPr lang="cs-CZ" dirty="0" smtClean="0"/>
              <a:t>Roubení </a:t>
            </a:r>
            <a:r>
              <a:rPr lang="cs-CZ" dirty="0"/>
              <a:t>s přiloženým </a:t>
            </a:r>
            <a:r>
              <a:rPr lang="cs-CZ" dirty="0" smtClean="0"/>
              <a:t>pažením</a:t>
            </a:r>
          </a:p>
          <a:p>
            <a:pPr lvl="1"/>
            <a:r>
              <a:rPr lang="cs-CZ" dirty="0" smtClean="0"/>
              <a:t>Pažení záporové</a:t>
            </a:r>
          </a:p>
          <a:p>
            <a:pPr lvl="1"/>
            <a:r>
              <a:rPr lang="cs-CZ" dirty="0" smtClean="0"/>
              <a:t>Pažení zátažné</a:t>
            </a:r>
          </a:p>
          <a:p>
            <a:pPr lvl="1"/>
            <a:r>
              <a:rPr lang="cs-CZ" dirty="0" smtClean="0"/>
              <a:t>Pažení hnané</a:t>
            </a:r>
          </a:p>
          <a:p>
            <a:pPr lvl="1"/>
            <a:r>
              <a:rPr lang="cs-CZ" dirty="0" smtClean="0"/>
              <a:t>Spouštěné pažení</a:t>
            </a:r>
          </a:p>
          <a:p>
            <a:r>
              <a:rPr lang="cs-CZ" b="1" dirty="0" smtClean="0"/>
              <a:t>Podzemní stěny - </a:t>
            </a:r>
            <a:r>
              <a:rPr lang="cs-CZ" dirty="0"/>
              <a:t>Milánské podzemní stěny</a:t>
            </a:r>
            <a:endParaRPr lang="cs-CZ" dirty="0" smtClean="0"/>
          </a:p>
          <a:p>
            <a:r>
              <a:rPr lang="cs-CZ" b="1" dirty="0" smtClean="0"/>
              <a:t>Pilotové stěny</a:t>
            </a:r>
            <a:endParaRPr lang="cs-CZ" dirty="0"/>
          </a:p>
          <a:p>
            <a:r>
              <a:rPr lang="cs-CZ" b="1" dirty="0"/>
              <a:t>Štětovnicové </a:t>
            </a:r>
            <a:r>
              <a:rPr lang="cs-CZ" b="1" dirty="0" smtClean="0"/>
              <a:t>stěny - </a:t>
            </a:r>
            <a:r>
              <a:rPr lang="cs-CZ" dirty="0" err="1"/>
              <a:t>L</a:t>
            </a:r>
            <a:r>
              <a:rPr lang="cs-CZ" dirty="0" err="1" smtClean="0"/>
              <a:t>arsenky</a:t>
            </a:r>
            <a:endParaRPr lang="cs-CZ" dirty="0"/>
          </a:p>
          <a:p>
            <a:pPr algn="just"/>
            <a:endParaRPr lang="cs-CZ" dirty="0" smtClean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38372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1519</TotalTime>
  <Words>158</Words>
  <Application>Microsoft Office PowerPoint</Application>
  <PresentationFormat>Širokoúhlá obrazovka</PresentationFormat>
  <Paragraphs>38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6. Základová půda a zemní práce</vt:lpstr>
      <vt:lpstr>Základy a základová půda</vt:lpstr>
      <vt:lpstr>Základy a základová půda</vt:lpstr>
      <vt:lpstr>Hloubka založení</vt:lpstr>
      <vt:lpstr>Zemní práce a výkopy</vt:lpstr>
      <vt:lpstr>Zajištění stěn výkopů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Michal Kraus</cp:lastModifiedBy>
  <cp:revision>57</cp:revision>
  <dcterms:created xsi:type="dcterms:W3CDTF">2017-05-10T10:51:34Z</dcterms:created>
  <dcterms:modified xsi:type="dcterms:W3CDTF">2018-05-01T09:27:55Z</dcterms:modified>
</cp:coreProperties>
</file>