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5. Dilatace staveb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Dilatace staveb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Stavební </a:t>
            </a:r>
            <a:r>
              <a:rPr lang="cs-CZ" b="1" dirty="0" smtClean="0"/>
              <a:t>spára</a:t>
            </a:r>
            <a:r>
              <a:rPr lang="cs-CZ" dirty="0"/>
              <a:t> </a:t>
            </a:r>
            <a:r>
              <a:rPr lang="cs-CZ" dirty="0" smtClean="0"/>
              <a:t>- odstup </a:t>
            </a:r>
            <a:r>
              <a:rPr lang="cs-CZ" dirty="0"/>
              <a:t>mezi dvěma </a:t>
            </a:r>
            <a:r>
              <a:rPr lang="cs-CZ" dirty="0" smtClean="0"/>
              <a:t>stavebními dílci.</a:t>
            </a:r>
          </a:p>
          <a:p>
            <a:pPr algn="just"/>
            <a:r>
              <a:rPr lang="cs-CZ" b="1" dirty="0"/>
              <a:t>Dilatační </a:t>
            </a:r>
            <a:r>
              <a:rPr lang="cs-CZ" b="1" dirty="0" smtClean="0"/>
              <a:t>spára</a:t>
            </a:r>
            <a:r>
              <a:rPr lang="cs-CZ" dirty="0"/>
              <a:t> </a:t>
            </a:r>
            <a:r>
              <a:rPr lang="cs-CZ" dirty="0" smtClean="0"/>
              <a:t>- dělí </a:t>
            </a:r>
            <a:r>
              <a:rPr lang="cs-CZ" dirty="0"/>
              <a:t>budovy (</a:t>
            </a:r>
            <a:r>
              <a:rPr lang="cs-CZ" dirty="0" smtClean="0"/>
              <a:t>části) </a:t>
            </a:r>
            <a:r>
              <a:rPr lang="cs-CZ" dirty="0"/>
              <a:t>na menší </a:t>
            </a:r>
            <a:r>
              <a:rPr lang="cs-CZ" dirty="0" smtClean="0"/>
              <a:t>tuhé celky.</a:t>
            </a:r>
          </a:p>
          <a:p>
            <a:pPr algn="just"/>
            <a:r>
              <a:rPr lang="cs-CZ" b="1" dirty="0" smtClean="0"/>
              <a:t>Dilatační celky</a:t>
            </a:r>
            <a:r>
              <a:rPr lang="cs-CZ" dirty="0"/>
              <a:t> </a:t>
            </a:r>
            <a:r>
              <a:rPr lang="cs-CZ" dirty="0" smtClean="0"/>
              <a:t>- menší </a:t>
            </a:r>
            <a:r>
              <a:rPr lang="cs-CZ" dirty="0"/>
              <a:t>části </a:t>
            </a:r>
            <a:r>
              <a:rPr lang="cs-CZ" dirty="0" smtClean="0"/>
              <a:t>oddělené </a:t>
            </a:r>
            <a:r>
              <a:rPr lang="cs-CZ" dirty="0"/>
              <a:t>od celku dilatačními spárami.</a:t>
            </a:r>
            <a:endParaRPr lang="cs-CZ" dirty="0" smtClean="0"/>
          </a:p>
          <a:p>
            <a:pPr algn="just"/>
            <a:r>
              <a:rPr lang="cs-CZ" dirty="0"/>
              <a:t>Mezi </a:t>
            </a:r>
            <a:r>
              <a:rPr lang="cs-CZ" b="1" dirty="0"/>
              <a:t>nesilové účinky</a:t>
            </a:r>
            <a:r>
              <a:rPr lang="cs-CZ" dirty="0"/>
              <a:t> patří</a:t>
            </a:r>
            <a:r>
              <a:rPr lang="cs-CZ" dirty="0" smtClean="0"/>
              <a:t>:</a:t>
            </a:r>
          </a:p>
          <a:p>
            <a:pPr lvl="1" algn="just"/>
            <a:r>
              <a:rPr lang="cs-CZ" dirty="0" smtClean="0"/>
              <a:t>Objemové změny vlivem teploty, vlhkosti</a:t>
            </a:r>
          </a:p>
          <a:p>
            <a:pPr lvl="1" algn="just"/>
            <a:r>
              <a:rPr lang="cs-CZ" dirty="0" smtClean="0"/>
              <a:t>Reologické účinky</a:t>
            </a:r>
          </a:p>
          <a:p>
            <a:pPr lvl="1" algn="just"/>
            <a:r>
              <a:rPr lang="cs-CZ" dirty="0" smtClean="0"/>
              <a:t>Změna tvaru základové spáry</a:t>
            </a:r>
          </a:p>
          <a:p>
            <a:pPr algn="just"/>
            <a:r>
              <a:rPr lang="cs-CZ" b="1" dirty="0"/>
              <a:t>Dilatační spáry</a:t>
            </a:r>
            <a:r>
              <a:rPr lang="cs-CZ" dirty="0"/>
              <a:t> </a:t>
            </a:r>
            <a:r>
              <a:rPr lang="cs-CZ" dirty="0" smtClean="0"/>
              <a:t>eliminují:</a:t>
            </a:r>
          </a:p>
          <a:p>
            <a:pPr lvl="1" algn="just"/>
            <a:r>
              <a:rPr lang="cs-CZ" dirty="0" smtClean="0"/>
              <a:t>Statické x dynamické x akustické x tepelně technické účinky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Objemové změny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Objemové změny</a:t>
            </a:r>
            <a:r>
              <a:rPr lang="cs-CZ" dirty="0"/>
              <a:t> mohou být vyvolány</a:t>
            </a:r>
            <a:r>
              <a:rPr lang="cs-CZ" dirty="0" smtClean="0"/>
              <a:t>:</a:t>
            </a:r>
          </a:p>
          <a:p>
            <a:pPr lvl="1" algn="just"/>
            <a:r>
              <a:rPr lang="cs-CZ" dirty="0" smtClean="0"/>
              <a:t>Změnou teplot - tepelná roztažnost materiálů</a:t>
            </a:r>
          </a:p>
          <a:p>
            <a:pPr lvl="1" algn="just"/>
            <a:r>
              <a:rPr lang="cs-CZ" dirty="0" smtClean="0"/>
              <a:t>Změnou vlhkosti – vysychání x bobtnání</a:t>
            </a:r>
          </a:p>
          <a:p>
            <a:pPr lvl="1" algn="just"/>
            <a:r>
              <a:rPr lang="cs-CZ" dirty="0" smtClean="0"/>
              <a:t>Reologické změny – smršťování x dotvarování betonu</a:t>
            </a:r>
          </a:p>
          <a:p>
            <a:pPr algn="just"/>
            <a:r>
              <a:rPr lang="cs-CZ" b="1" dirty="0"/>
              <a:t>Namáhání prvků vlivem objemových změn</a:t>
            </a:r>
            <a:r>
              <a:rPr lang="cs-CZ" dirty="0"/>
              <a:t> může vést k</a:t>
            </a:r>
            <a:r>
              <a:rPr lang="cs-CZ" dirty="0" smtClean="0"/>
              <a:t>:</a:t>
            </a:r>
          </a:p>
          <a:p>
            <a:pPr lvl="1"/>
            <a:r>
              <a:rPr lang="cs-CZ" dirty="0"/>
              <a:t>Porušení prvků tahovými trhlinami</a:t>
            </a:r>
          </a:p>
          <a:p>
            <a:pPr lvl="1"/>
            <a:r>
              <a:rPr lang="cs-CZ" dirty="0"/>
              <a:t>Porušení prvku v tlaku</a:t>
            </a:r>
          </a:p>
          <a:p>
            <a:pPr lvl="1"/>
            <a:r>
              <a:rPr lang="cs-CZ" dirty="0"/>
              <a:t>Rozpínavý účinek na okolní konstrukce</a:t>
            </a:r>
          </a:p>
          <a:p>
            <a:pPr lvl="1"/>
            <a:r>
              <a:rPr lang="cs-CZ" dirty="0"/>
              <a:t>Vznik a zvětšování spár mezi prvkem a okolními konstrukcemi</a:t>
            </a:r>
          </a:p>
          <a:p>
            <a:pPr lvl="1"/>
            <a:r>
              <a:rPr lang="cs-CZ" dirty="0"/>
              <a:t>Reologické změny materiálů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918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Objemové změny - konstrukční </a:t>
            </a:r>
            <a:r>
              <a:rPr lang="cs-CZ" b="1" dirty="0"/>
              <a:t>zásady a konstrukční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Maximální vzdálenost</a:t>
            </a:r>
            <a:r>
              <a:rPr lang="cs-CZ" dirty="0"/>
              <a:t> </a:t>
            </a:r>
            <a:r>
              <a:rPr lang="cs-CZ" b="1" dirty="0"/>
              <a:t>dilatačních spár</a:t>
            </a:r>
            <a:r>
              <a:rPr lang="cs-CZ" dirty="0"/>
              <a:t> ve zdivu na vápennou maltu:</a:t>
            </a:r>
          </a:p>
          <a:p>
            <a:pPr lvl="1"/>
            <a:r>
              <a:rPr lang="cs-CZ" dirty="0"/>
              <a:t>z pálených cihel                 100 m</a:t>
            </a:r>
          </a:p>
          <a:p>
            <a:pPr lvl="1"/>
            <a:r>
              <a:rPr lang="cs-CZ" dirty="0"/>
              <a:t>z vápenopískových cihel    50 m</a:t>
            </a:r>
          </a:p>
          <a:p>
            <a:pPr lvl="1"/>
            <a:r>
              <a:rPr lang="cs-CZ" dirty="0"/>
              <a:t>z betonových tvárnic          50 m</a:t>
            </a:r>
          </a:p>
          <a:p>
            <a:pPr lvl="1"/>
            <a:r>
              <a:rPr lang="cs-CZ" dirty="0"/>
              <a:t>z přirozeného kamene       60 m</a:t>
            </a:r>
          </a:p>
          <a:p>
            <a:pPr lvl="1"/>
            <a:r>
              <a:rPr lang="cs-CZ" dirty="0"/>
              <a:t>ze železobetonu                 </a:t>
            </a:r>
            <a:r>
              <a:rPr lang="cs-CZ" dirty="0" smtClean="0"/>
              <a:t> 40 </a:t>
            </a:r>
            <a:r>
              <a:rPr lang="cs-CZ" dirty="0"/>
              <a:t>m</a:t>
            </a:r>
          </a:p>
          <a:p>
            <a:r>
              <a:rPr lang="cs-CZ" b="1" dirty="0"/>
              <a:t>Konstrukční řešení</a:t>
            </a:r>
            <a:r>
              <a:rPr lang="cs-CZ" dirty="0"/>
              <a:t> pro provádění dilatačních spár</a:t>
            </a:r>
          </a:p>
          <a:p>
            <a:pPr lvl="1"/>
            <a:r>
              <a:rPr lang="cs-CZ" dirty="0"/>
              <a:t>Zdvojení nosných konstrukcí</a:t>
            </a:r>
          </a:p>
          <a:p>
            <a:pPr lvl="1"/>
            <a:r>
              <a:rPr lang="cs-CZ" dirty="0"/>
              <a:t>Jednostranné kluzné uložené</a:t>
            </a:r>
          </a:p>
          <a:p>
            <a:pPr lvl="1"/>
            <a:r>
              <a:rPr lang="cs-CZ" dirty="0" err="1"/>
              <a:t>Vykonzolování</a:t>
            </a:r>
            <a:r>
              <a:rPr lang="cs-CZ" dirty="0"/>
              <a:t> stropní konstrukce</a:t>
            </a:r>
          </a:p>
          <a:p>
            <a:pPr lvl="1"/>
            <a:r>
              <a:rPr lang="cs-CZ" dirty="0"/>
              <a:t>Vložené pole s kluzným uložením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5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Nerovnoměrné sedání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Nepravidelnosti v podloží objektu</a:t>
            </a:r>
            <a:r>
              <a:rPr lang="cs-CZ" dirty="0"/>
              <a:t> – nepravidelné a šikmé uložení vrstev zeminy s rozdílnou stlačitelností, různá úroveň hladiny podzemní vody, poddolované území, dodatečné změny v podloží nebo úrovni hladiny spodní vody</a:t>
            </a:r>
          </a:p>
          <a:p>
            <a:pPr algn="just"/>
            <a:r>
              <a:rPr lang="cs-CZ" b="1" dirty="0"/>
              <a:t>Rozdílné zatížení v základové spáře</a:t>
            </a:r>
            <a:r>
              <a:rPr lang="cs-CZ" dirty="0"/>
              <a:t> – různé výšky části objektu, různé užitné zatížení v různých částech objektu, nevhodný návrh plochy jednotlivých plošných základů</a:t>
            </a:r>
          </a:p>
          <a:p>
            <a:pPr algn="just"/>
            <a:r>
              <a:rPr lang="cs-CZ" b="1" dirty="0"/>
              <a:t>Rozdílný způsob založení částí objektu</a:t>
            </a:r>
            <a:r>
              <a:rPr lang="cs-CZ" dirty="0"/>
              <a:t> -  kombinace plošných a hlubinných základů</a:t>
            </a:r>
          </a:p>
          <a:p>
            <a:pPr algn="just"/>
            <a:r>
              <a:rPr lang="cs-CZ" b="1" dirty="0"/>
              <a:t>Časový odstup mezi realizacemi různých celků objektu</a:t>
            </a:r>
            <a:r>
              <a:rPr lang="cs-CZ" dirty="0"/>
              <a:t> – nová část navazuje na starší, kde již proběhlo </a:t>
            </a:r>
            <a:r>
              <a:rPr lang="cs-CZ" dirty="0" smtClean="0"/>
              <a:t>sedání.</a:t>
            </a:r>
            <a:endParaRPr lang="cs-CZ" dirty="0"/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930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Nerovnoměrné sedání - </a:t>
            </a:r>
            <a:r>
              <a:rPr lang="cs-CZ" b="1" dirty="0"/>
              <a:t>k</a:t>
            </a:r>
            <a:r>
              <a:rPr lang="cs-CZ" b="1" dirty="0" smtClean="0"/>
              <a:t>onstrukční </a:t>
            </a:r>
            <a:r>
              <a:rPr lang="cs-CZ" b="1" dirty="0"/>
              <a:t>zásady a konstrukční řešení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Konstrukční zásady pro dilatační spáry:</a:t>
            </a:r>
            <a:endParaRPr lang="cs-CZ" dirty="0"/>
          </a:p>
          <a:p>
            <a:pPr lvl="1"/>
            <a:r>
              <a:rPr lang="cs-CZ" dirty="0"/>
              <a:t>Dilatační spáry musí umožňovat vertikální posuny</a:t>
            </a:r>
          </a:p>
          <a:p>
            <a:pPr lvl="1"/>
            <a:r>
              <a:rPr lang="cs-CZ" dirty="0"/>
              <a:t>Dilatační spáry prochází celým objektem včetně základů</a:t>
            </a:r>
          </a:p>
          <a:p>
            <a:pPr lvl="1"/>
            <a:r>
              <a:rPr lang="cs-CZ" dirty="0"/>
              <a:t>Základy se vzájemně nesmí ovlivňovat</a:t>
            </a:r>
          </a:p>
          <a:p>
            <a:pPr lvl="1"/>
            <a:r>
              <a:rPr lang="cs-CZ" dirty="0"/>
              <a:t>Nutné dodržet požadované tloušťky spár</a:t>
            </a:r>
          </a:p>
          <a:p>
            <a:r>
              <a:rPr lang="cs-CZ" b="1" dirty="0"/>
              <a:t>Konstrukční řešení</a:t>
            </a:r>
            <a:r>
              <a:rPr lang="cs-CZ" dirty="0"/>
              <a:t> pro provádění dilatačních </a:t>
            </a:r>
            <a:r>
              <a:rPr lang="cs-CZ" dirty="0" smtClean="0"/>
              <a:t>spár:</a:t>
            </a:r>
            <a:endParaRPr lang="cs-CZ" dirty="0"/>
          </a:p>
          <a:p>
            <a:pPr lvl="1"/>
            <a:r>
              <a:rPr lang="cs-CZ" dirty="0"/>
              <a:t>Jednostranné </a:t>
            </a:r>
            <a:r>
              <a:rPr lang="cs-CZ" dirty="0" err="1"/>
              <a:t>vykonzolování</a:t>
            </a:r>
            <a:r>
              <a:rPr lang="cs-CZ" dirty="0"/>
              <a:t> vodorovné konstrukce</a:t>
            </a:r>
          </a:p>
          <a:p>
            <a:pPr lvl="1"/>
            <a:r>
              <a:rPr lang="cs-CZ" dirty="0"/>
              <a:t>Oboustranné </a:t>
            </a:r>
            <a:r>
              <a:rPr lang="cs-CZ" dirty="0" err="1"/>
              <a:t>vykonzolování</a:t>
            </a:r>
            <a:r>
              <a:rPr lang="cs-CZ" dirty="0"/>
              <a:t> vodorovných konstrukcí</a:t>
            </a:r>
          </a:p>
          <a:p>
            <a:pPr lvl="1"/>
            <a:r>
              <a:rPr lang="cs-CZ" dirty="0"/>
              <a:t>Vložená pole</a:t>
            </a:r>
          </a:p>
          <a:p>
            <a:pPr lvl="1"/>
            <a:r>
              <a:rPr lang="cs-CZ" dirty="0"/>
              <a:t>Úprava modulace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5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97</Words>
  <Application>Microsoft Office PowerPoint</Application>
  <PresentationFormat>Širokoúhlá obrazovka</PresentationFormat>
  <Paragraphs>50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5. Dilatace staveb</vt:lpstr>
      <vt:lpstr>Dilatace staveb</vt:lpstr>
      <vt:lpstr>Objemové změny</vt:lpstr>
      <vt:lpstr>Objemové změny - konstrukční zásady a konstrukční řešení</vt:lpstr>
      <vt:lpstr>Nerovnoměrné sedání</vt:lpstr>
      <vt:lpstr>Nerovnoměrné sedání - konstrukční zásady a konstrukční řešení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53</cp:revision>
  <dcterms:created xsi:type="dcterms:W3CDTF">2017-05-10T10:51:34Z</dcterms:created>
  <dcterms:modified xsi:type="dcterms:W3CDTF">2018-04-30T18:55:04Z</dcterms:modified>
</cp:coreProperties>
</file>