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>
        <p:scale>
          <a:sx n="60" d="100"/>
          <a:sy n="60" d="100"/>
        </p:scale>
        <p:origin x="4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3</a:t>
            </a:r>
            <a:r>
              <a:rPr lang="cs-CZ" b="1" dirty="0" smtClean="0"/>
              <a:t>. Konstrukční systémy </a:t>
            </a:r>
            <a:r>
              <a:rPr lang="cs-CZ" b="1" smtClean="0"/>
              <a:t>vícepodlažních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systémů vícepodlažních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Podle </a:t>
            </a:r>
            <a:r>
              <a:rPr lang="cs-CZ" b="1" dirty="0"/>
              <a:t>druhu svislých nosných konstrukcí</a:t>
            </a:r>
            <a:r>
              <a:rPr lang="cs-CZ" dirty="0"/>
              <a:t> </a:t>
            </a:r>
            <a:r>
              <a:rPr lang="cs-CZ" dirty="0" smtClean="0"/>
              <a:t>rozeznáváme:</a:t>
            </a:r>
          </a:p>
          <a:p>
            <a:pPr lvl="1" algn="just"/>
            <a:r>
              <a:rPr lang="cs-CZ" dirty="0"/>
              <a:t>Konstrukční systém stěnový</a:t>
            </a:r>
          </a:p>
          <a:p>
            <a:pPr lvl="1" algn="just"/>
            <a:r>
              <a:rPr lang="cs-CZ" dirty="0"/>
              <a:t>Konstrukční systém sloupový (skeletový)</a:t>
            </a:r>
          </a:p>
          <a:p>
            <a:pPr lvl="1" algn="just"/>
            <a:r>
              <a:rPr lang="cs-CZ" dirty="0"/>
              <a:t>Konstrukční systém kombinovaný</a:t>
            </a:r>
          </a:p>
          <a:p>
            <a:pPr lvl="1" algn="just"/>
            <a:r>
              <a:rPr lang="cs-CZ" dirty="0"/>
              <a:t>Konstrukční systém jádrový</a:t>
            </a:r>
          </a:p>
          <a:p>
            <a:pPr lvl="1" algn="just"/>
            <a:r>
              <a:rPr lang="cs-CZ" dirty="0" err="1"/>
              <a:t>Superkonstrukce</a:t>
            </a:r>
            <a:endParaRPr lang="cs-CZ" dirty="0"/>
          </a:p>
          <a:p>
            <a:pPr marL="0" indent="0" algn="just">
              <a:buNone/>
            </a:pPr>
            <a:r>
              <a:rPr lang="cs-CZ" b="1" dirty="0"/>
              <a:t>Konstrukční systém vícepodlažních budov</a:t>
            </a:r>
            <a:r>
              <a:rPr lang="cs-CZ" dirty="0"/>
              <a:t> je charakteristický převahou svislých nosných konstrukcí přenášející veškeré zatížení do základové půdy.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Konstrukční stěnové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Konstrukční systém podélný</a:t>
            </a:r>
          </a:p>
          <a:p>
            <a:pPr lvl="1" algn="just"/>
            <a:r>
              <a:rPr lang="cs-CZ" dirty="0"/>
              <a:t>Nosné stěny jsou uspořádány rovnoběžně s podélnou osou a tvoří podélné trakty. Stropní konstrukce je běžně ukládána ve směru kolmém k podélné ose budovy.</a:t>
            </a:r>
            <a:endParaRPr lang="cs-CZ" b="1" dirty="0" smtClean="0"/>
          </a:p>
          <a:p>
            <a:pPr algn="just"/>
            <a:r>
              <a:rPr lang="cs-CZ" b="1" dirty="0" smtClean="0"/>
              <a:t>Konstrukční systém příčný</a:t>
            </a:r>
          </a:p>
          <a:p>
            <a:pPr lvl="1" algn="just"/>
            <a:r>
              <a:rPr lang="cs-CZ" dirty="0"/>
              <a:t>Nosné stěny jsou kolmé k podélné ose budovy a tvoří příčné trakty. Stropní konstrukce se realizuje v podélném směru.</a:t>
            </a:r>
            <a:endParaRPr lang="cs-CZ" b="1" dirty="0" smtClean="0"/>
          </a:p>
          <a:p>
            <a:pPr algn="just"/>
            <a:r>
              <a:rPr lang="cs-CZ" b="1" dirty="0" smtClean="0"/>
              <a:t>Konstrukční systém obousměrný</a:t>
            </a:r>
          </a:p>
          <a:p>
            <a:pPr lvl="1" algn="just"/>
            <a:r>
              <a:rPr lang="cs-CZ" dirty="0"/>
              <a:t>V případě obousměrného konstrukčního systému jsou nosné stěny uspořádány v podélném i příčném směru.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8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Sloupové konstrukční systémy – skelety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Princip skeletového systému spočívá v oddělení funkce nosné a funkce obalové. </a:t>
            </a:r>
            <a:endParaRPr lang="cs-CZ" dirty="0" smtClean="0"/>
          </a:p>
          <a:p>
            <a:pPr algn="just"/>
            <a:r>
              <a:rPr lang="cs-CZ" dirty="0"/>
              <a:t>Podle způsobu přenášení zatížení rozlišujeme</a:t>
            </a:r>
            <a:r>
              <a:rPr lang="cs-CZ" dirty="0" smtClean="0"/>
              <a:t>:</a:t>
            </a:r>
          </a:p>
          <a:p>
            <a:pPr lvl="1" algn="just"/>
            <a:r>
              <a:rPr lang="cs-CZ" b="1" dirty="0" smtClean="0"/>
              <a:t>Skelety rámové x hlavicové x deskové</a:t>
            </a:r>
            <a:endParaRPr lang="cs-CZ" b="1" dirty="0"/>
          </a:p>
          <a:p>
            <a:pPr algn="just"/>
            <a:r>
              <a:rPr lang="cs-CZ" dirty="0"/>
              <a:t>Základní skladební jednotkou rámových skeletů je </a:t>
            </a:r>
            <a:r>
              <a:rPr lang="cs-CZ" b="1" dirty="0"/>
              <a:t>rám</a:t>
            </a:r>
            <a:r>
              <a:rPr lang="cs-CZ" dirty="0"/>
              <a:t> tvořenými dvěma sloupy a </a:t>
            </a:r>
            <a:r>
              <a:rPr lang="cs-CZ" dirty="0" smtClean="0"/>
              <a:t>průvlakem</a:t>
            </a:r>
          </a:p>
          <a:p>
            <a:pPr lvl="1" algn="just"/>
            <a:r>
              <a:rPr lang="cs-CZ" b="1" dirty="0" smtClean="0"/>
              <a:t>Podélné rámy - </a:t>
            </a:r>
            <a:r>
              <a:rPr lang="cs-CZ" dirty="0"/>
              <a:t>p</a:t>
            </a:r>
            <a:r>
              <a:rPr lang="cs-CZ" dirty="0" smtClean="0"/>
              <a:t>růvlaky </a:t>
            </a:r>
            <a:r>
              <a:rPr lang="cs-CZ" dirty="0"/>
              <a:t>jsou rovnoběžné s podélnou osou budovy. </a:t>
            </a:r>
            <a:endParaRPr lang="cs-CZ" b="1" dirty="0" smtClean="0"/>
          </a:p>
          <a:p>
            <a:pPr lvl="1" algn="just"/>
            <a:r>
              <a:rPr lang="cs-CZ" b="1" dirty="0" smtClean="0"/>
              <a:t>Příčné rámy - </a:t>
            </a:r>
            <a:r>
              <a:rPr lang="cs-CZ" dirty="0"/>
              <a:t>p</a:t>
            </a:r>
            <a:r>
              <a:rPr lang="cs-CZ" dirty="0" smtClean="0"/>
              <a:t>růvlaky </a:t>
            </a:r>
            <a:r>
              <a:rPr lang="cs-CZ" dirty="0"/>
              <a:t>jsou kolmé k podélné ose budovy.</a:t>
            </a:r>
            <a:endParaRPr lang="cs-CZ" b="1" dirty="0" smtClean="0"/>
          </a:p>
          <a:p>
            <a:pPr lvl="1" algn="just"/>
            <a:r>
              <a:rPr lang="cs-CZ" b="1" dirty="0" smtClean="0"/>
              <a:t>Obousměrné rámy - </a:t>
            </a:r>
            <a:r>
              <a:rPr lang="cs-CZ" dirty="0"/>
              <a:t>p</a:t>
            </a:r>
            <a:r>
              <a:rPr lang="cs-CZ" dirty="0" smtClean="0"/>
              <a:t>růvlaky </a:t>
            </a:r>
            <a:r>
              <a:rPr lang="cs-CZ" dirty="0"/>
              <a:t>jsou rozmístěny v příčném i podélném směru.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6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konstrukční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Kombinované systémy</a:t>
            </a:r>
            <a:r>
              <a:rPr lang="cs-CZ" dirty="0"/>
              <a:t> vycházejí z výhod jednotlivých konstrukčních </a:t>
            </a:r>
            <a:r>
              <a:rPr lang="cs-CZ" dirty="0" smtClean="0"/>
              <a:t>systémů a je možné je provádět v řadě variací:</a:t>
            </a:r>
          </a:p>
          <a:p>
            <a:pPr lvl="1"/>
            <a:r>
              <a:rPr lang="cs-CZ" dirty="0"/>
              <a:t>Kombinace podélných obvodových stěn s vnitřním skeletem</a:t>
            </a:r>
          </a:p>
          <a:p>
            <a:pPr lvl="1"/>
            <a:r>
              <a:rPr lang="cs-CZ" dirty="0"/>
              <a:t>Kombinace příčných obvodových stěn s vnitřním skeletem</a:t>
            </a:r>
          </a:p>
          <a:p>
            <a:pPr lvl="1"/>
            <a:r>
              <a:rPr lang="cs-CZ" dirty="0"/>
              <a:t>Kombinace příčných a podélných stěn s vnitřním skeletem</a:t>
            </a:r>
          </a:p>
          <a:p>
            <a:pPr lvl="1"/>
            <a:r>
              <a:rPr lang="cs-CZ" dirty="0"/>
              <a:t>Kombinace </a:t>
            </a:r>
            <a:r>
              <a:rPr lang="cs-CZ" dirty="0" smtClean="0"/>
              <a:t>obousměrného </a:t>
            </a:r>
            <a:r>
              <a:rPr lang="cs-CZ" dirty="0"/>
              <a:t>skeletu s vnitřním vyztužujícím </a:t>
            </a:r>
            <a:r>
              <a:rPr lang="cs-CZ" dirty="0" smtClean="0"/>
              <a:t>jádrem</a:t>
            </a:r>
          </a:p>
          <a:p>
            <a:r>
              <a:rPr lang="cs-CZ" dirty="0"/>
              <a:t>Kombinací nosných stěn a sloupů vznikají různorodé prostorové útvary s velkou tuhostí a minimální </a:t>
            </a:r>
            <a:r>
              <a:rPr lang="cs-CZ" dirty="0" smtClean="0"/>
              <a:t>hmotností.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93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Jadrové</a:t>
            </a:r>
            <a:r>
              <a:rPr lang="cs-CZ" b="1" dirty="0" smtClean="0"/>
              <a:t> konstrukční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Jádrový konstrukční systém</a:t>
            </a:r>
            <a:r>
              <a:rPr lang="cs-CZ" dirty="0"/>
              <a:t> přenáší zatížení budovy do základů středním tuhým jádrem</a:t>
            </a:r>
            <a:r>
              <a:rPr lang="cs-CZ" dirty="0" smtClean="0"/>
              <a:t>. </a:t>
            </a:r>
            <a:r>
              <a:rPr lang="cs-CZ" dirty="0"/>
              <a:t>Konstrukce jednotlivých podlaží jádrových systémů mohou být neseny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Primární spodní horizontální nosnou konstrukcí konzolově vyloženou z jádra nad parterem, která sekundárně nese sloupy vyšších podlaží.</a:t>
            </a:r>
          </a:p>
          <a:p>
            <a:pPr lvl="1"/>
            <a:r>
              <a:rPr lang="cs-CZ" dirty="0"/>
              <a:t>Primární horní nosnou konstrukcí vyloženou v hlavě jádra, na které jsou po obvodu zavěšené stropy nižších podlaží.</a:t>
            </a:r>
          </a:p>
          <a:p>
            <a:pPr lvl="1"/>
            <a:r>
              <a:rPr lang="cs-CZ" dirty="0"/>
              <a:t>Stropy jednotlivě </a:t>
            </a:r>
            <a:r>
              <a:rPr lang="cs-CZ" dirty="0" err="1"/>
              <a:t>vykonzolovanými</a:t>
            </a:r>
            <a:r>
              <a:rPr lang="cs-CZ" dirty="0"/>
              <a:t> z jádra, do kterého se přenášejí veškerá zatížení přímo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41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Superkonstrukce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err="1"/>
              <a:t>Superkonstrukce</a:t>
            </a:r>
            <a:r>
              <a:rPr lang="cs-CZ" b="1" dirty="0"/>
              <a:t> </a:t>
            </a:r>
            <a:r>
              <a:rPr lang="cs-CZ" dirty="0"/>
              <a:t>jsou dvoustupňové stavební konstrukce, které vznikají soustředěním zatížení do omezeného počtu mohutných prvků hlavní (primární) nosné konstrukce, do které je vložena druhotná (sekundární) konstrukce. </a:t>
            </a:r>
            <a:endParaRPr lang="cs-CZ" dirty="0" smtClean="0"/>
          </a:p>
          <a:p>
            <a:pPr algn="just"/>
            <a:r>
              <a:rPr lang="cs-CZ" dirty="0"/>
              <a:t>Primární nosná konstrukce je obvykle tvořena </a:t>
            </a:r>
            <a:r>
              <a:rPr lang="cs-CZ" dirty="0" err="1"/>
              <a:t>superrámem</a:t>
            </a:r>
            <a:r>
              <a:rPr lang="cs-CZ" dirty="0"/>
              <a:t>, jehož jednotlivá podlaží mají výšku odpovídající výšce několika podlaží vložených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73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46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3. Konstrukční systémy vícepodlažních budov</vt:lpstr>
      <vt:lpstr>Rozdělení systémů vícepodlažních budov</vt:lpstr>
      <vt:lpstr>Konstrukční stěnové systémy</vt:lpstr>
      <vt:lpstr>Sloupové konstrukční systémy – skelety</vt:lpstr>
      <vt:lpstr>Kombinované konstrukční systémy</vt:lpstr>
      <vt:lpstr>Jadrové konstrukční systémy</vt:lpstr>
      <vt:lpstr>Superkonstrukce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philipkonecny@gmail.com</cp:lastModifiedBy>
  <cp:revision>48</cp:revision>
  <dcterms:created xsi:type="dcterms:W3CDTF">2017-05-10T10:51:34Z</dcterms:created>
  <dcterms:modified xsi:type="dcterms:W3CDTF">2018-04-30T18:04:59Z</dcterms:modified>
</cp:coreProperties>
</file>