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/>
              <a:t>2</a:t>
            </a:r>
            <a:r>
              <a:rPr lang="cs-CZ" b="1" dirty="0" smtClean="0"/>
              <a:t>. Konstrukční systémy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6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Charakteristiska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Konstrukční systém stavebního objektu</a:t>
            </a:r>
            <a:r>
              <a:rPr lang="cs-CZ" dirty="0"/>
              <a:t> je celek z navzájem propojených a spolupůsobících konstrukčních prvků, které jsou ve vzájemné interakci vzhledem k působení </a:t>
            </a:r>
            <a:r>
              <a:rPr lang="cs-CZ" dirty="0" smtClean="0"/>
              <a:t>okolí</a:t>
            </a:r>
          </a:p>
          <a:p>
            <a:pPr algn="just"/>
            <a:r>
              <a:rPr lang="cs-CZ" dirty="0"/>
              <a:t>Nejdůležitější funkcí konstrukčního systému je </a:t>
            </a:r>
            <a:r>
              <a:rPr lang="cs-CZ" b="1" dirty="0"/>
              <a:t>funkce nosná</a:t>
            </a:r>
            <a:r>
              <a:rPr lang="cs-CZ" dirty="0"/>
              <a:t>. </a:t>
            </a:r>
            <a:endParaRPr lang="cs-CZ" dirty="0"/>
          </a:p>
          <a:p>
            <a:pPr algn="just"/>
            <a:r>
              <a:rPr lang="cs-CZ" dirty="0" smtClean="0"/>
              <a:t>Hlavní</a:t>
            </a:r>
            <a:r>
              <a:rPr lang="cs-CZ" dirty="0"/>
              <a:t> </a:t>
            </a:r>
            <a:r>
              <a:rPr lang="cs-CZ" b="1" dirty="0"/>
              <a:t>konstrukční části </a:t>
            </a:r>
            <a:r>
              <a:rPr lang="cs-CZ" b="1" dirty="0" smtClean="0"/>
              <a:t>budovy</a:t>
            </a:r>
            <a:r>
              <a:rPr lang="cs-CZ" dirty="0"/>
              <a:t> </a:t>
            </a:r>
            <a:r>
              <a:rPr lang="cs-CZ" dirty="0" smtClean="0"/>
              <a:t>- základové </a:t>
            </a:r>
            <a:r>
              <a:rPr lang="cs-CZ" dirty="0"/>
              <a:t>konstrukce, svislé nosné </a:t>
            </a:r>
            <a:r>
              <a:rPr lang="cs-CZ" dirty="0" smtClean="0"/>
              <a:t>konstrukce, </a:t>
            </a:r>
            <a:r>
              <a:rPr lang="cs-CZ" dirty="0"/>
              <a:t>vodorovné nosné </a:t>
            </a:r>
            <a:r>
              <a:rPr lang="cs-CZ" dirty="0" smtClean="0"/>
              <a:t>konstrukce, </a:t>
            </a:r>
            <a:r>
              <a:rPr lang="cs-CZ" dirty="0"/>
              <a:t>schodiště, rampy a nosná konstrukce zastřešení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Podle </a:t>
            </a:r>
            <a:r>
              <a:rPr lang="cs-CZ" b="1" dirty="0"/>
              <a:t>statického působení</a:t>
            </a:r>
            <a:r>
              <a:rPr lang="cs-CZ" dirty="0"/>
              <a:t> rozlišujeme stavební konstrukce na </a:t>
            </a:r>
            <a:r>
              <a:rPr lang="cs-CZ" b="1" dirty="0"/>
              <a:t>nosné </a:t>
            </a:r>
            <a:r>
              <a:rPr lang="cs-CZ" dirty="0"/>
              <a:t>a </a:t>
            </a:r>
            <a:r>
              <a:rPr lang="cs-CZ" b="1" dirty="0"/>
              <a:t>nenosné</a:t>
            </a:r>
            <a:r>
              <a:rPr lang="cs-CZ" b="1" dirty="0" smtClean="0"/>
              <a:t> </a:t>
            </a:r>
            <a:r>
              <a:rPr lang="cs-CZ" b="1" dirty="0"/>
              <a:t>působení</a:t>
            </a:r>
            <a:r>
              <a:rPr lang="cs-CZ" dirty="0"/>
              <a:t> </a:t>
            </a:r>
            <a:r>
              <a:rPr lang="cs-CZ" dirty="0" smtClean="0"/>
              <a:t>- nosné konstrukce x nenosné konstrukce.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37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Volba konstrukčního systému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Účel, prostorové a tvarové řešení objektu</a:t>
            </a:r>
          </a:p>
          <a:p>
            <a:r>
              <a:rPr lang="cs-CZ" dirty="0"/>
              <a:t>Územní a staveništní podmínky</a:t>
            </a:r>
          </a:p>
          <a:p>
            <a:r>
              <a:rPr lang="cs-CZ" dirty="0"/>
              <a:t>Rozpony a zatížení stropů</a:t>
            </a:r>
          </a:p>
          <a:p>
            <a:r>
              <a:rPr lang="cs-CZ" dirty="0"/>
              <a:t>Konstrukční výšky podlaží</a:t>
            </a:r>
          </a:p>
          <a:p>
            <a:r>
              <a:rPr lang="cs-CZ" dirty="0"/>
              <a:t>Materiálová báze a technické možnosti</a:t>
            </a:r>
          </a:p>
          <a:p>
            <a:r>
              <a:rPr lang="cs-CZ" dirty="0"/>
              <a:t>Základové podmínky</a:t>
            </a:r>
          </a:p>
          <a:p>
            <a:r>
              <a:rPr lang="cs-CZ" dirty="0"/>
              <a:t>Vlivy okolního </a:t>
            </a:r>
            <a:r>
              <a:rPr lang="cs-CZ" dirty="0" smtClean="0"/>
              <a:t>prostředí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396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Volba konstrukčního systému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Požární bezpečnost</a:t>
            </a:r>
          </a:p>
          <a:p>
            <a:r>
              <a:rPr lang="cs-CZ" dirty="0"/>
              <a:t>Požadavky provozně technické</a:t>
            </a:r>
          </a:p>
          <a:p>
            <a:r>
              <a:rPr lang="cs-CZ" dirty="0"/>
              <a:t>Architektonické požadavky</a:t>
            </a:r>
          </a:p>
          <a:p>
            <a:r>
              <a:rPr lang="cs-CZ" dirty="0"/>
              <a:t>Energetická náročnost stavby a provozu</a:t>
            </a:r>
          </a:p>
          <a:p>
            <a:r>
              <a:rPr lang="cs-CZ" dirty="0"/>
              <a:t>Předpokládaná životnost</a:t>
            </a:r>
          </a:p>
          <a:p>
            <a:r>
              <a:rPr lang="cs-CZ" dirty="0"/>
              <a:t>Investiční a provozní náklady, aj.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096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rozdělení konstrukčních systémů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Konstrukční systémy vícepodlažních </a:t>
            </a:r>
            <a:r>
              <a:rPr lang="cs-CZ" b="1" dirty="0" smtClean="0"/>
              <a:t>objektů - </a:t>
            </a:r>
            <a:r>
              <a:rPr lang="cs-CZ" dirty="0"/>
              <a:t>převládají svislé nosné konstrukce přenášející veškeré zatížení do základové </a:t>
            </a:r>
            <a:r>
              <a:rPr lang="cs-CZ" dirty="0" smtClean="0"/>
              <a:t>půdy.</a:t>
            </a:r>
          </a:p>
          <a:p>
            <a:r>
              <a:rPr lang="cs-CZ" b="1" dirty="0"/>
              <a:t>Konstrukční systémy halových objektů: </a:t>
            </a:r>
            <a:r>
              <a:rPr lang="cs-CZ" dirty="0"/>
              <a:t>jsou charakteristické svým zastřešením a volnou vnitřní dispozicí</a:t>
            </a:r>
          </a:p>
          <a:p>
            <a:r>
              <a:rPr lang="cs-CZ" b="1" dirty="0" smtClean="0"/>
              <a:t>Podlaží</a:t>
            </a:r>
            <a:r>
              <a:rPr lang="cs-CZ" dirty="0" smtClean="0"/>
              <a:t> - vymezeno </a:t>
            </a:r>
            <a:r>
              <a:rPr lang="cs-CZ" dirty="0"/>
              <a:t>dvěma po době následujícími </a:t>
            </a:r>
            <a:r>
              <a:rPr lang="cs-CZ" dirty="0" smtClean="0"/>
              <a:t>úrovněmi.</a:t>
            </a:r>
          </a:p>
          <a:p>
            <a:pPr lvl="1"/>
            <a:r>
              <a:rPr lang="cs-CZ" dirty="0" smtClean="0"/>
              <a:t>konstrukční </a:t>
            </a:r>
            <a:r>
              <a:rPr lang="cs-CZ" dirty="0"/>
              <a:t>výška </a:t>
            </a:r>
            <a:r>
              <a:rPr lang="cs-CZ" dirty="0" smtClean="0"/>
              <a:t>podlaží x světlá výška podlaží</a:t>
            </a:r>
          </a:p>
          <a:p>
            <a:r>
              <a:rPr lang="cs-CZ" b="1" dirty="0"/>
              <a:t>Trakt </a:t>
            </a:r>
            <a:r>
              <a:rPr lang="cs-CZ" b="1" dirty="0" smtClean="0"/>
              <a:t>- </a:t>
            </a:r>
            <a:r>
              <a:rPr lang="cs-CZ" dirty="0"/>
              <a:t> </a:t>
            </a:r>
            <a:r>
              <a:rPr lang="cs-CZ" dirty="0" smtClean="0"/>
              <a:t>vymezen </a:t>
            </a:r>
            <a:r>
              <a:rPr lang="cs-CZ" dirty="0"/>
              <a:t>dvěma vzájemně následnými vertikálními </a:t>
            </a:r>
            <a:r>
              <a:rPr lang="cs-CZ" dirty="0" smtClean="0"/>
              <a:t>rovinami.</a:t>
            </a:r>
          </a:p>
          <a:p>
            <a:pPr lvl="1"/>
            <a:r>
              <a:rPr lang="cs-CZ" dirty="0" smtClean="0"/>
              <a:t>Trakty podélné x trakty příčné</a:t>
            </a:r>
            <a:r>
              <a:rPr lang="cs-CZ" dirty="0"/>
              <a:t> 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162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rozdělení konstrukčních systémů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Podle </a:t>
            </a:r>
            <a:r>
              <a:rPr lang="cs-CZ" b="1" dirty="0"/>
              <a:t>uspořádání svislých </a:t>
            </a:r>
            <a:r>
              <a:rPr lang="cs-CZ" b="1" dirty="0" smtClean="0"/>
              <a:t>konstrukcí:</a:t>
            </a:r>
          </a:p>
          <a:p>
            <a:pPr lvl="1"/>
            <a:r>
              <a:rPr lang="cs-CZ" dirty="0" smtClean="0"/>
              <a:t>Podélné systémy</a:t>
            </a:r>
          </a:p>
          <a:p>
            <a:pPr lvl="1"/>
            <a:r>
              <a:rPr lang="cs-CZ" dirty="0" smtClean="0"/>
              <a:t>Příčné systémy</a:t>
            </a:r>
          </a:p>
          <a:p>
            <a:pPr lvl="1"/>
            <a:r>
              <a:rPr lang="cs-CZ" dirty="0" smtClean="0"/>
              <a:t>Obousměrné systémy</a:t>
            </a:r>
          </a:p>
          <a:p>
            <a:r>
              <a:rPr lang="cs-CZ" dirty="0"/>
              <a:t>Podle</a:t>
            </a:r>
            <a:r>
              <a:rPr lang="cs-CZ" b="1" dirty="0"/>
              <a:t> použité stavební </a:t>
            </a:r>
            <a:r>
              <a:rPr lang="cs-CZ" b="1" dirty="0" smtClean="0"/>
              <a:t>technologie.</a:t>
            </a:r>
          </a:p>
          <a:p>
            <a:pPr lvl="1"/>
            <a:r>
              <a:rPr lang="cs-CZ" dirty="0" smtClean="0"/>
              <a:t>Zděné systémy</a:t>
            </a:r>
          </a:p>
          <a:p>
            <a:pPr lvl="1"/>
            <a:r>
              <a:rPr lang="cs-CZ" dirty="0" smtClean="0"/>
              <a:t>Monolitické systémy</a:t>
            </a:r>
          </a:p>
          <a:p>
            <a:pPr lvl="1"/>
            <a:r>
              <a:rPr lang="cs-CZ" dirty="0" smtClean="0"/>
              <a:t>Prefabrikované systémy</a:t>
            </a:r>
          </a:p>
          <a:p>
            <a:pPr lvl="1"/>
            <a:r>
              <a:rPr lang="cs-CZ" dirty="0" smtClean="0"/>
              <a:t>Kombinované systémy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306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1433</TotalTime>
  <Words>97</Words>
  <Application>Microsoft Office PowerPoint</Application>
  <PresentationFormat>Širokoúhlá obrazovka</PresentationFormat>
  <Paragraphs>38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2. Konstrukční systémy</vt:lpstr>
      <vt:lpstr>Charakteristiska </vt:lpstr>
      <vt:lpstr>Volba konstrukčního systému </vt:lpstr>
      <vt:lpstr>Volba konstrukčního systému </vt:lpstr>
      <vt:lpstr>Základní rozdělení konstrukčních systémů</vt:lpstr>
      <vt:lpstr>Základní rozdělení konstrukčních systémů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48</cp:revision>
  <dcterms:created xsi:type="dcterms:W3CDTF">2017-05-10T10:51:34Z</dcterms:created>
  <dcterms:modified xsi:type="dcterms:W3CDTF">2018-05-01T19:50:55Z</dcterms:modified>
</cp:coreProperties>
</file>