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ms-powerpoint.presentation.macroEnabled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63" r:id="rId3"/>
    <p:sldId id="264" r:id="rId4"/>
    <p:sldId id="265" r:id="rId5"/>
    <p:sldId id="266" r:id="rId6"/>
    <p:sldId id="267" r:id="rId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59" autoAdjust="0"/>
    <p:restoredTop sz="94660"/>
  </p:normalViewPr>
  <p:slideViewPr>
    <p:cSldViewPr snapToGrid="0">
      <p:cViewPr varScale="1">
        <p:scale>
          <a:sx n="60" d="100"/>
          <a:sy n="60" d="100"/>
        </p:scale>
        <p:origin x="96" y="12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01.05.2018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9394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01.05.2018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26876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01.05.2018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68914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01.05.2018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30433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01.05.2018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78689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01.05.2018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10751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01.05.2018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98126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01.05.2018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90549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01.05.2018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99750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01.05.2018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51562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01.05.2018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56581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F606F1-70A8-4ADC-9334-297B429272E0}" type="datetimeFigureOut">
              <a:rPr lang="cs-CZ" smtClean="0"/>
              <a:t>01.05.2018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45565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>
            <a:extLst>
              <a:ext uri="{FF2B5EF4-FFF2-40B4-BE49-F238E27FC236}">
                <a16:creationId xmlns:a16="http://schemas.microsoft.com/office/drawing/2014/main" id="{55A62198-121B-4310-8074-45A652EF1B9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932646"/>
            <a:ext cx="9144000" cy="2387600"/>
          </a:xfrm>
        </p:spPr>
        <p:txBody>
          <a:bodyPr>
            <a:normAutofit/>
          </a:bodyPr>
          <a:lstStyle/>
          <a:p>
            <a:r>
              <a:rPr lang="cs-CZ" b="1" dirty="0"/>
              <a:t>2</a:t>
            </a:r>
            <a:r>
              <a:rPr lang="cs-CZ" b="1" dirty="0" smtClean="0"/>
              <a:t>. Konstrukční systémy</a:t>
            </a:r>
            <a:endParaRPr lang="cs-CZ" b="1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624648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 smtClean="0"/>
              <a:t>Charakteristiska</a:t>
            </a:r>
            <a:r>
              <a:rPr lang="cs-CZ" b="1" dirty="0" smtClean="0"/>
              <a:t> 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b="1" dirty="0"/>
              <a:t>Konstrukční systém stavebního objektu</a:t>
            </a:r>
            <a:r>
              <a:rPr lang="cs-CZ" dirty="0"/>
              <a:t> je celek z navzájem propojených a spolupůsobících konstrukčních prvků, které jsou ve vzájemné interakci vzhledem k působení </a:t>
            </a:r>
            <a:r>
              <a:rPr lang="cs-CZ" dirty="0" smtClean="0"/>
              <a:t>okolí</a:t>
            </a:r>
          </a:p>
          <a:p>
            <a:pPr algn="just"/>
            <a:r>
              <a:rPr lang="cs-CZ" dirty="0"/>
              <a:t>Nejdůležitější funkcí konstrukčního systému je </a:t>
            </a:r>
            <a:r>
              <a:rPr lang="cs-CZ" b="1" dirty="0"/>
              <a:t>funkce nosná</a:t>
            </a:r>
            <a:r>
              <a:rPr lang="cs-CZ" dirty="0"/>
              <a:t>. </a:t>
            </a:r>
            <a:endParaRPr lang="cs-CZ" dirty="0"/>
          </a:p>
          <a:p>
            <a:pPr algn="just"/>
            <a:r>
              <a:rPr lang="cs-CZ" dirty="0" smtClean="0"/>
              <a:t>Hlavní</a:t>
            </a:r>
            <a:r>
              <a:rPr lang="cs-CZ" dirty="0"/>
              <a:t> </a:t>
            </a:r>
            <a:r>
              <a:rPr lang="cs-CZ" b="1" dirty="0"/>
              <a:t>konstrukční části </a:t>
            </a:r>
            <a:r>
              <a:rPr lang="cs-CZ" b="1" dirty="0" smtClean="0"/>
              <a:t>budovy</a:t>
            </a:r>
            <a:r>
              <a:rPr lang="cs-CZ" dirty="0"/>
              <a:t> </a:t>
            </a:r>
            <a:r>
              <a:rPr lang="cs-CZ" dirty="0" smtClean="0"/>
              <a:t>- základové </a:t>
            </a:r>
            <a:r>
              <a:rPr lang="cs-CZ" dirty="0"/>
              <a:t>konstrukce, svislé nosné </a:t>
            </a:r>
            <a:r>
              <a:rPr lang="cs-CZ" dirty="0" smtClean="0"/>
              <a:t>konstrukce, </a:t>
            </a:r>
            <a:r>
              <a:rPr lang="cs-CZ" dirty="0"/>
              <a:t>vodorovné nosné </a:t>
            </a:r>
            <a:r>
              <a:rPr lang="cs-CZ" dirty="0" smtClean="0"/>
              <a:t>konstrukce, </a:t>
            </a:r>
            <a:r>
              <a:rPr lang="cs-CZ" dirty="0"/>
              <a:t>schodiště, rampy a nosná konstrukce zastřešení</a:t>
            </a:r>
            <a:r>
              <a:rPr lang="cs-CZ" dirty="0" smtClean="0"/>
              <a:t>.</a:t>
            </a:r>
          </a:p>
          <a:p>
            <a:pPr algn="just"/>
            <a:r>
              <a:rPr lang="cs-CZ" dirty="0" smtClean="0"/>
              <a:t>Podle </a:t>
            </a:r>
            <a:r>
              <a:rPr lang="cs-CZ" b="1" dirty="0"/>
              <a:t>statického působení</a:t>
            </a:r>
            <a:r>
              <a:rPr lang="cs-CZ" dirty="0"/>
              <a:t> rozlišujeme stavební konstrukce na </a:t>
            </a:r>
            <a:r>
              <a:rPr lang="cs-CZ" b="1" dirty="0"/>
              <a:t>nosné </a:t>
            </a:r>
            <a:r>
              <a:rPr lang="cs-CZ" dirty="0"/>
              <a:t>a </a:t>
            </a:r>
            <a:r>
              <a:rPr lang="cs-CZ" b="1" dirty="0"/>
              <a:t>nenosné</a:t>
            </a:r>
            <a:r>
              <a:rPr lang="cs-CZ" b="1" dirty="0" smtClean="0"/>
              <a:t> </a:t>
            </a:r>
            <a:r>
              <a:rPr lang="cs-CZ" b="1" dirty="0"/>
              <a:t>působení</a:t>
            </a:r>
            <a:r>
              <a:rPr lang="cs-CZ" dirty="0"/>
              <a:t> </a:t>
            </a:r>
            <a:r>
              <a:rPr lang="cs-CZ" dirty="0" smtClean="0"/>
              <a:t>- nosné konstrukce x nenosné konstrukce.</a:t>
            </a:r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53771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Volba konstrukčního systému 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Účel, prostorové a tvarové řešení objektu</a:t>
            </a:r>
          </a:p>
          <a:p>
            <a:r>
              <a:rPr lang="cs-CZ" dirty="0"/>
              <a:t>Územní a staveništní podmínky</a:t>
            </a:r>
          </a:p>
          <a:p>
            <a:r>
              <a:rPr lang="cs-CZ" dirty="0"/>
              <a:t>Rozpony a zatížení stropů</a:t>
            </a:r>
          </a:p>
          <a:p>
            <a:r>
              <a:rPr lang="cs-CZ" dirty="0"/>
              <a:t>Konstrukční výšky podlaží</a:t>
            </a:r>
          </a:p>
          <a:p>
            <a:r>
              <a:rPr lang="cs-CZ" dirty="0"/>
              <a:t>Materiálová báze a technické možnosti</a:t>
            </a:r>
          </a:p>
          <a:p>
            <a:r>
              <a:rPr lang="cs-CZ" dirty="0"/>
              <a:t>Základové podmínky</a:t>
            </a:r>
          </a:p>
          <a:p>
            <a:r>
              <a:rPr lang="cs-CZ" dirty="0"/>
              <a:t>Vlivy okolního </a:t>
            </a:r>
            <a:r>
              <a:rPr lang="cs-CZ" dirty="0" smtClean="0"/>
              <a:t>prostředí</a:t>
            </a:r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53960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Volba konstrukčního systému 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Požární bezpečnost</a:t>
            </a:r>
          </a:p>
          <a:p>
            <a:r>
              <a:rPr lang="cs-CZ" dirty="0"/>
              <a:t>Požadavky provozně technické</a:t>
            </a:r>
          </a:p>
          <a:p>
            <a:r>
              <a:rPr lang="cs-CZ" dirty="0"/>
              <a:t>Architektonické požadavky</a:t>
            </a:r>
          </a:p>
          <a:p>
            <a:r>
              <a:rPr lang="cs-CZ" dirty="0"/>
              <a:t>Energetická náročnost stavby a provozu</a:t>
            </a:r>
          </a:p>
          <a:p>
            <a:r>
              <a:rPr lang="cs-CZ" dirty="0"/>
              <a:t>Předpokládaná životnost</a:t>
            </a:r>
          </a:p>
          <a:p>
            <a:r>
              <a:rPr lang="cs-CZ" dirty="0"/>
              <a:t>Investiční a provozní náklady, aj.</a:t>
            </a:r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40965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Základní rozdělení konstrukčních systémů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Konstrukční systémy vícepodlažních </a:t>
            </a:r>
            <a:r>
              <a:rPr lang="cs-CZ" b="1" dirty="0" smtClean="0"/>
              <a:t>objektů - </a:t>
            </a:r>
            <a:r>
              <a:rPr lang="cs-CZ" dirty="0"/>
              <a:t>převládají svislé nosné konstrukce přenášející veškeré zatížení do základové </a:t>
            </a:r>
            <a:r>
              <a:rPr lang="cs-CZ" dirty="0" smtClean="0"/>
              <a:t>půdy.</a:t>
            </a:r>
          </a:p>
          <a:p>
            <a:r>
              <a:rPr lang="cs-CZ" b="1" dirty="0"/>
              <a:t>Konstrukční systémy halových objektů: </a:t>
            </a:r>
            <a:r>
              <a:rPr lang="cs-CZ" dirty="0"/>
              <a:t>jsou charakteristické svým zastřešením a volnou vnitřní dispozicí</a:t>
            </a:r>
          </a:p>
          <a:p>
            <a:r>
              <a:rPr lang="cs-CZ" b="1" dirty="0" smtClean="0"/>
              <a:t>Podlaží</a:t>
            </a:r>
            <a:r>
              <a:rPr lang="cs-CZ" dirty="0" smtClean="0"/>
              <a:t> - vymezeno </a:t>
            </a:r>
            <a:r>
              <a:rPr lang="cs-CZ" dirty="0"/>
              <a:t>dvěma po době následujícími </a:t>
            </a:r>
            <a:r>
              <a:rPr lang="cs-CZ" dirty="0" smtClean="0"/>
              <a:t>úrovněmi.</a:t>
            </a:r>
          </a:p>
          <a:p>
            <a:pPr lvl="1"/>
            <a:r>
              <a:rPr lang="cs-CZ" dirty="0" smtClean="0"/>
              <a:t>konstrukční </a:t>
            </a:r>
            <a:r>
              <a:rPr lang="cs-CZ" dirty="0"/>
              <a:t>výška </a:t>
            </a:r>
            <a:r>
              <a:rPr lang="cs-CZ" dirty="0" smtClean="0"/>
              <a:t>podlaží x světlá výška podlaží</a:t>
            </a:r>
          </a:p>
          <a:p>
            <a:r>
              <a:rPr lang="cs-CZ" b="1" dirty="0"/>
              <a:t>Trakt </a:t>
            </a:r>
            <a:r>
              <a:rPr lang="cs-CZ" b="1" dirty="0" smtClean="0"/>
              <a:t>- </a:t>
            </a:r>
            <a:r>
              <a:rPr lang="cs-CZ" dirty="0"/>
              <a:t> </a:t>
            </a:r>
            <a:r>
              <a:rPr lang="cs-CZ" dirty="0" smtClean="0"/>
              <a:t>vymezen </a:t>
            </a:r>
            <a:r>
              <a:rPr lang="cs-CZ" dirty="0"/>
              <a:t>dvěma vzájemně následnými vertikálními </a:t>
            </a:r>
            <a:r>
              <a:rPr lang="cs-CZ" dirty="0" smtClean="0"/>
              <a:t>rovinami.</a:t>
            </a:r>
          </a:p>
          <a:p>
            <a:pPr lvl="1"/>
            <a:r>
              <a:rPr lang="cs-CZ" dirty="0" smtClean="0"/>
              <a:t>Trakty podélné x trakty příčné</a:t>
            </a:r>
            <a:r>
              <a:rPr lang="cs-CZ" dirty="0"/>
              <a:t> </a:t>
            </a:r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41627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Základní rozdělení konstrukčních systémů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Podle </a:t>
            </a:r>
            <a:r>
              <a:rPr lang="cs-CZ" b="1" dirty="0"/>
              <a:t>uspořádání svislých </a:t>
            </a:r>
            <a:r>
              <a:rPr lang="cs-CZ" b="1" dirty="0" smtClean="0"/>
              <a:t>konstrukcí:</a:t>
            </a:r>
          </a:p>
          <a:p>
            <a:pPr lvl="1"/>
            <a:r>
              <a:rPr lang="cs-CZ" dirty="0" smtClean="0"/>
              <a:t>Podélné systémy</a:t>
            </a:r>
          </a:p>
          <a:p>
            <a:pPr lvl="1"/>
            <a:r>
              <a:rPr lang="cs-CZ" dirty="0" smtClean="0"/>
              <a:t>Příčné systémy</a:t>
            </a:r>
          </a:p>
          <a:p>
            <a:pPr lvl="1"/>
            <a:r>
              <a:rPr lang="cs-CZ" dirty="0" smtClean="0"/>
              <a:t>Obousměrné systémy</a:t>
            </a:r>
          </a:p>
          <a:p>
            <a:r>
              <a:rPr lang="cs-CZ" dirty="0"/>
              <a:t>Podle</a:t>
            </a:r>
            <a:r>
              <a:rPr lang="cs-CZ" b="1" dirty="0"/>
              <a:t> použité stavební </a:t>
            </a:r>
            <a:r>
              <a:rPr lang="cs-CZ" b="1" dirty="0" smtClean="0"/>
              <a:t>technologie.</a:t>
            </a:r>
          </a:p>
          <a:p>
            <a:pPr lvl="1"/>
            <a:r>
              <a:rPr lang="cs-CZ" dirty="0" smtClean="0"/>
              <a:t>Zděné systémy</a:t>
            </a:r>
          </a:p>
          <a:p>
            <a:pPr lvl="1"/>
            <a:r>
              <a:rPr lang="cs-CZ" dirty="0" smtClean="0"/>
              <a:t>Monolitické systémy</a:t>
            </a:r>
          </a:p>
          <a:p>
            <a:pPr lvl="1"/>
            <a:r>
              <a:rPr lang="cs-CZ" dirty="0" smtClean="0"/>
              <a:t>Prefabrikované systémy</a:t>
            </a:r>
          </a:p>
          <a:p>
            <a:pPr lvl="1"/>
            <a:r>
              <a:rPr lang="cs-CZ" dirty="0" smtClean="0"/>
              <a:t>Kombinované systémy</a:t>
            </a:r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893062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1433</TotalTime>
  <Words>97</Words>
  <Application>Microsoft Office PowerPoint</Application>
  <PresentationFormat>Širokoúhlá obrazovka</PresentationFormat>
  <Paragraphs>38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Motiv Office</vt:lpstr>
      <vt:lpstr>2. Konstrukční systémy</vt:lpstr>
      <vt:lpstr>Charakteristiska </vt:lpstr>
      <vt:lpstr>Volba konstrukčního systému </vt:lpstr>
      <vt:lpstr>Volba konstrukčního systému </vt:lpstr>
      <vt:lpstr>Základní rozdělení konstrukčních systémů</vt:lpstr>
      <vt:lpstr>Základní rozdělení konstrukčních systémů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předmětu dle IS</dc:title>
  <dc:creator>Kratka</dc:creator>
  <cp:lastModifiedBy>Michal Kraus</cp:lastModifiedBy>
  <cp:revision>48</cp:revision>
  <dcterms:created xsi:type="dcterms:W3CDTF">2017-05-10T10:51:34Z</dcterms:created>
  <dcterms:modified xsi:type="dcterms:W3CDTF">2018-05-01T19:50:55Z</dcterms:modified>
</cp:coreProperties>
</file>