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12. </a:t>
            </a:r>
            <a:r>
              <a:rPr lang="cs-CZ" b="1" dirty="0" smtClean="0"/>
              <a:t>Komíny</a:t>
            </a:r>
            <a:br>
              <a:rPr lang="cs-CZ" b="1" dirty="0" smtClean="0"/>
            </a:b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Základní charakteristika komínů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Komíny</a:t>
            </a:r>
            <a:r>
              <a:rPr lang="cs-CZ" dirty="0"/>
              <a:t> jsou konstrukce určené k odvádění spalin od spotřebičů do volného prostoru mimo budovu, kde jsou rozptýleny tak, aby nedocházelo k ohrožení kvality životního prostředí obyvatel domu.</a:t>
            </a:r>
          </a:p>
          <a:p>
            <a:pPr algn="just"/>
            <a:r>
              <a:rPr lang="cs-CZ" b="1" dirty="0"/>
              <a:t>Komín se skládá z:</a:t>
            </a:r>
            <a:endParaRPr lang="cs-CZ" dirty="0"/>
          </a:p>
          <a:p>
            <a:pPr lvl="1" algn="just"/>
            <a:r>
              <a:rPr lang="cs-CZ" dirty="0"/>
              <a:t>Z jednoho nebo více komínových průduchů</a:t>
            </a:r>
          </a:p>
          <a:p>
            <a:pPr lvl="1" algn="just"/>
            <a:r>
              <a:rPr lang="cs-CZ" dirty="0"/>
              <a:t>Komínového pláště</a:t>
            </a:r>
          </a:p>
          <a:p>
            <a:pPr lvl="1" algn="just"/>
            <a:r>
              <a:rPr lang="cs-CZ" dirty="0"/>
              <a:t>Vybíracích otvorů</a:t>
            </a:r>
          </a:p>
          <a:p>
            <a:pPr lvl="1" algn="just"/>
            <a:r>
              <a:rPr lang="cs-CZ" dirty="0"/>
              <a:t>Vymetacích otvorů</a:t>
            </a:r>
          </a:p>
          <a:p>
            <a:pPr lvl="1" algn="just"/>
            <a:r>
              <a:rPr lang="cs-CZ" dirty="0"/>
              <a:t>Sopouchů (zaústění spotřebičů)</a:t>
            </a:r>
          </a:p>
          <a:p>
            <a:pPr lvl="1" algn="just"/>
            <a:r>
              <a:rPr lang="cs-CZ" dirty="0"/>
              <a:t>Komínové hlavy, případně nástavce</a:t>
            </a:r>
          </a:p>
          <a:p>
            <a:pPr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Rozdělení komínů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Dle zaústěných spotřebičů</a:t>
            </a:r>
            <a:r>
              <a:rPr lang="cs-CZ" dirty="0"/>
              <a:t> rozlišujeme komíny na:</a:t>
            </a:r>
          </a:p>
          <a:p>
            <a:pPr lvl="1"/>
            <a:r>
              <a:rPr lang="cs-CZ" dirty="0"/>
              <a:t>Komín na tuhá </a:t>
            </a:r>
            <a:r>
              <a:rPr lang="cs-CZ" dirty="0" smtClean="0"/>
              <a:t>paliva x komín </a:t>
            </a:r>
            <a:r>
              <a:rPr lang="cs-CZ" dirty="0"/>
              <a:t>na kapalná </a:t>
            </a:r>
            <a:r>
              <a:rPr lang="cs-CZ" dirty="0" smtClean="0"/>
              <a:t>paliva x komín </a:t>
            </a:r>
            <a:r>
              <a:rPr lang="cs-CZ" dirty="0"/>
              <a:t>na plynná paliva</a:t>
            </a:r>
          </a:p>
          <a:p>
            <a:r>
              <a:rPr lang="cs-CZ" b="1" dirty="0"/>
              <a:t>Dle konstrukčního uspořádání</a:t>
            </a:r>
            <a:r>
              <a:rPr lang="cs-CZ" dirty="0"/>
              <a:t> rozlišujeme komíny na:</a:t>
            </a:r>
          </a:p>
          <a:p>
            <a:pPr lvl="1"/>
            <a:r>
              <a:rPr lang="cs-CZ" dirty="0"/>
              <a:t>Jednovrstvé komíny  </a:t>
            </a:r>
            <a:r>
              <a:rPr lang="cs-CZ" dirty="0" smtClean="0"/>
              <a:t>x vícevrstvé </a:t>
            </a:r>
            <a:r>
              <a:rPr lang="cs-CZ" dirty="0"/>
              <a:t>komíny </a:t>
            </a:r>
          </a:p>
          <a:p>
            <a:r>
              <a:rPr lang="cs-CZ" b="1" dirty="0" smtClean="0"/>
              <a:t>Dle </a:t>
            </a:r>
            <a:r>
              <a:rPr lang="cs-CZ" b="1" dirty="0"/>
              <a:t>umístění komínů</a:t>
            </a:r>
            <a:r>
              <a:rPr lang="cs-CZ" dirty="0"/>
              <a:t> rozlišujeme komíny na:</a:t>
            </a:r>
          </a:p>
          <a:p>
            <a:pPr lvl="1"/>
            <a:r>
              <a:rPr lang="cs-CZ" dirty="0"/>
              <a:t>Přistavěné nebo vestavěné </a:t>
            </a:r>
            <a:r>
              <a:rPr lang="cs-CZ" dirty="0" smtClean="0"/>
              <a:t>komíny x samostatně </a:t>
            </a:r>
            <a:r>
              <a:rPr lang="cs-CZ" dirty="0"/>
              <a:t>stojící komíny</a:t>
            </a:r>
          </a:p>
          <a:p>
            <a:r>
              <a:rPr lang="cs-CZ" b="1" dirty="0"/>
              <a:t>Dle tvaru průchodů</a:t>
            </a:r>
            <a:r>
              <a:rPr lang="cs-CZ" dirty="0"/>
              <a:t> rozlišujeme komíny na:</a:t>
            </a:r>
          </a:p>
          <a:p>
            <a:pPr lvl="1"/>
            <a:r>
              <a:rPr lang="cs-CZ" dirty="0"/>
              <a:t>Čtvercové </a:t>
            </a:r>
            <a:r>
              <a:rPr lang="cs-CZ" dirty="0" smtClean="0"/>
              <a:t>komíny x obdélníkové </a:t>
            </a:r>
            <a:r>
              <a:rPr lang="cs-CZ" dirty="0"/>
              <a:t>komíny x</a:t>
            </a:r>
            <a:r>
              <a:rPr lang="cs-CZ" dirty="0" smtClean="0"/>
              <a:t> kruhové komíny</a:t>
            </a:r>
          </a:p>
          <a:p>
            <a:pPr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751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Rozdělení komínů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8496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smtClean="0"/>
              <a:t>Dle velikosti průduchů</a:t>
            </a:r>
            <a:r>
              <a:rPr lang="cs-CZ" dirty="0" smtClean="0"/>
              <a:t> rozlišujeme komíny na:</a:t>
            </a:r>
          </a:p>
          <a:p>
            <a:pPr lvl="1"/>
            <a:r>
              <a:rPr lang="cs-CZ" dirty="0" smtClean="0"/>
              <a:t>Úzké komíny (do 40 000 mm</a:t>
            </a:r>
            <a:r>
              <a:rPr lang="cs-CZ" baseline="30000" dirty="0" smtClean="0"/>
              <a:t>2</a:t>
            </a:r>
            <a:r>
              <a:rPr lang="cs-CZ" dirty="0" smtClean="0"/>
              <a:t>) x střední komíny (přes 40 000 mm</a:t>
            </a:r>
            <a:r>
              <a:rPr lang="cs-CZ" baseline="30000" dirty="0" smtClean="0"/>
              <a:t>2</a:t>
            </a:r>
            <a:r>
              <a:rPr lang="cs-CZ" dirty="0" smtClean="0"/>
              <a:t>) x průlezné komíny (min. průřez do 10 m výšky je 450 x 450 mm)</a:t>
            </a:r>
          </a:p>
          <a:p>
            <a:r>
              <a:rPr lang="cs-CZ" b="1" dirty="0" smtClean="0"/>
              <a:t>Dle </a:t>
            </a:r>
            <a:r>
              <a:rPr lang="cs-CZ" b="1" dirty="0"/>
              <a:t>zabudovaného materiálu</a:t>
            </a:r>
            <a:r>
              <a:rPr lang="cs-CZ" dirty="0"/>
              <a:t> rozlišujeme komíny na:</a:t>
            </a:r>
          </a:p>
          <a:p>
            <a:pPr lvl="1"/>
            <a:r>
              <a:rPr lang="cs-CZ" dirty="0"/>
              <a:t>Komíny z nehořlavých, případně nesnadno hořlavých materiálů</a:t>
            </a:r>
          </a:p>
          <a:p>
            <a:pPr lvl="1"/>
            <a:r>
              <a:rPr lang="cs-CZ" dirty="0"/>
              <a:t>Komíny z materiálů s nasákavostí max. 20 % měrné hmotnosti</a:t>
            </a:r>
          </a:p>
          <a:p>
            <a:pPr lvl="1"/>
            <a:r>
              <a:rPr lang="cs-CZ" dirty="0"/>
              <a:t>Komíny z materiálů odolných proti účinkům spalin</a:t>
            </a:r>
          </a:p>
          <a:p>
            <a:pPr lvl="1"/>
            <a:r>
              <a:rPr lang="cs-CZ" dirty="0"/>
              <a:t>Komíny z materiálů odolných proti mrazu</a:t>
            </a:r>
          </a:p>
          <a:p>
            <a:r>
              <a:rPr lang="cs-CZ" b="1" dirty="0"/>
              <a:t>Dle uspořádání průduchů</a:t>
            </a:r>
            <a:r>
              <a:rPr lang="cs-CZ" dirty="0"/>
              <a:t> rozlišujeme komíny na:</a:t>
            </a:r>
          </a:p>
          <a:p>
            <a:pPr lvl="1"/>
            <a:r>
              <a:rPr lang="cs-CZ" dirty="0"/>
              <a:t>Průběžné </a:t>
            </a:r>
            <a:r>
              <a:rPr lang="cs-CZ" dirty="0" smtClean="0"/>
              <a:t>komíny x patrové komíny x přepažené komíny x stromkové </a:t>
            </a:r>
            <a:r>
              <a:rPr lang="cs-CZ" dirty="0"/>
              <a:t>komíny</a:t>
            </a:r>
          </a:p>
          <a:p>
            <a:r>
              <a:rPr lang="cs-CZ" b="1" dirty="0"/>
              <a:t>Dle průběžné podélné osy </a:t>
            </a:r>
            <a:r>
              <a:rPr lang="cs-CZ" dirty="0"/>
              <a:t>rozlišujeme komíny na:</a:t>
            </a:r>
          </a:p>
          <a:p>
            <a:pPr lvl="1"/>
            <a:r>
              <a:rPr lang="cs-CZ" dirty="0"/>
              <a:t>Přímé </a:t>
            </a:r>
            <a:r>
              <a:rPr lang="cs-CZ" dirty="0" smtClean="0"/>
              <a:t>komíny x uhýbané </a:t>
            </a:r>
            <a:r>
              <a:rPr lang="cs-CZ" dirty="0"/>
              <a:t>komíny</a:t>
            </a:r>
          </a:p>
          <a:p>
            <a:pPr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630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Navrhování a provádění komínů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8496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Průduch </a:t>
            </a:r>
            <a:r>
              <a:rPr lang="cs-CZ" b="1" dirty="0" smtClean="0"/>
              <a:t>komína</a:t>
            </a:r>
            <a:r>
              <a:rPr lang="cs-CZ" dirty="0"/>
              <a:t> </a:t>
            </a:r>
            <a:r>
              <a:rPr lang="cs-CZ" dirty="0" smtClean="0"/>
              <a:t>- po </a:t>
            </a:r>
            <a:r>
              <a:rPr lang="cs-CZ" dirty="0"/>
              <a:t>celé výšce neměnný průřez. </a:t>
            </a:r>
            <a:endParaRPr lang="cs-CZ" dirty="0" smtClean="0"/>
          </a:p>
          <a:p>
            <a:pPr algn="just"/>
            <a:r>
              <a:rPr lang="cs-CZ" b="1" dirty="0"/>
              <a:t>Komínový </a:t>
            </a:r>
            <a:r>
              <a:rPr lang="cs-CZ" b="1" dirty="0" smtClean="0"/>
              <a:t>plášť</a:t>
            </a:r>
            <a:r>
              <a:rPr lang="cs-CZ" dirty="0"/>
              <a:t> </a:t>
            </a:r>
            <a:r>
              <a:rPr lang="cs-CZ" dirty="0" smtClean="0"/>
              <a:t>- nehořlavý</a:t>
            </a:r>
            <a:r>
              <a:rPr lang="cs-CZ" dirty="0"/>
              <a:t>, málo nasákavý a odolný vůči spalinám. </a:t>
            </a:r>
            <a:endParaRPr lang="cs-CZ" dirty="0" smtClean="0"/>
          </a:p>
          <a:p>
            <a:pPr algn="just"/>
            <a:r>
              <a:rPr lang="cs-CZ" b="1" dirty="0"/>
              <a:t>Jednovrstvé</a:t>
            </a:r>
            <a:r>
              <a:rPr lang="cs-CZ" dirty="0"/>
              <a:t> </a:t>
            </a:r>
            <a:r>
              <a:rPr lang="cs-CZ" dirty="0" smtClean="0"/>
              <a:t>- tloušťka </a:t>
            </a:r>
            <a:r>
              <a:rPr lang="cs-CZ" dirty="0"/>
              <a:t>zděného komínového pláště alespoň 140 </a:t>
            </a:r>
            <a:r>
              <a:rPr lang="cs-CZ" dirty="0" smtClean="0"/>
              <a:t>mm.</a:t>
            </a:r>
          </a:p>
          <a:p>
            <a:pPr algn="just"/>
            <a:r>
              <a:rPr lang="cs-CZ" b="1" dirty="0"/>
              <a:t>Vícevrstvé komíny</a:t>
            </a:r>
            <a:r>
              <a:rPr lang="cs-CZ" dirty="0"/>
              <a:t> </a:t>
            </a:r>
            <a:r>
              <a:rPr lang="cs-CZ" dirty="0" smtClean="0"/>
              <a:t>jsou zpravidla třísložkové a skládají se z komínové vložky vytvářející průduch</a:t>
            </a:r>
            <a:r>
              <a:rPr lang="cs-CZ" dirty="0"/>
              <a:t>, z izolační vložky a z komínového pláště</a:t>
            </a:r>
            <a:r>
              <a:rPr lang="cs-CZ" dirty="0" smtClean="0"/>
              <a:t>.</a:t>
            </a:r>
          </a:p>
          <a:p>
            <a:pPr algn="just"/>
            <a:r>
              <a:rPr lang="cs-CZ" b="1" dirty="0"/>
              <a:t>Sopouch </a:t>
            </a:r>
            <a:r>
              <a:rPr lang="cs-CZ" dirty="0" smtClean="0"/>
              <a:t>- propojuje </a:t>
            </a:r>
            <a:r>
              <a:rPr lang="cs-CZ" dirty="0"/>
              <a:t>spotřebič a komínový </a:t>
            </a:r>
            <a:r>
              <a:rPr lang="cs-CZ" dirty="0" smtClean="0"/>
              <a:t>průduch (odvod spalin).</a:t>
            </a:r>
          </a:p>
          <a:p>
            <a:pPr algn="just"/>
            <a:r>
              <a:rPr lang="cs-CZ" b="1" dirty="0"/>
              <a:t>Vymetací otvory</a:t>
            </a:r>
            <a:r>
              <a:rPr lang="cs-CZ" dirty="0"/>
              <a:t> se umisťují nad střechou nebo do půdního </a:t>
            </a:r>
            <a:r>
              <a:rPr lang="cs-CZ" dirty="0" smtClean="0"/>
              <a:t>prostoru.</a:t>
            </a:r>
          </a:p>
          <a:p>
            <a:pPr algn="just"/>
            <a:r>
              <a:rPr lang="cs-CZ" b="1" dirty="0"/>
              <a:t>Vybírací otvory</a:t>
            </a:r>
            <a:r>
              <a:rPr lang="cs-CZ" dirty="0"/>
              <a:t> se navrhují v úrovni půdice průduchu.</a:t>
            </a:r>
            <a:endParaRPr lang="cs-CZ" dirty="0" smtClean="0"/>
          </a:p>
          <a:p>
            <a:pPr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08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2569</TotalTime>
  <Words>30</Words>
  <Application>Microsoft Office PowerPoint</Application>
  <PresentationFormat>Širokoúhlá obrazovka</PresentationFormat>
  <Paragraphs>39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12. Komíny </vt:lpstr>
      <vt:lpstr>Základní charakteristika komínů</vt:lpstr>
      <vt:lpstr>Rozdělení komínů</vt:lpstr>
      <vt:lpstr>Rozdělení komínů</vt:lpstr>
      <vt:lpstr>Navrhování a provádění komínů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71</cp:revision>
  <dcterms:created xsi:type="dcterms:W3CDTF">2017-05-10T10:51:34Z</dcterms:created>
  <dcterms:modified xsi:type="dcterms:W3CDTF">2018-05-01T20:52:06Z</dcterms:modified>
</cp:coreProperties>
</file>