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  <p:sldId id="264" r:id="rId4"/>
    <p:sldId id="265" r:id="rId5"/>
    <p:sldId id="266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59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2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55A62198-121B-4310-8074-45A652EF1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32646"/>
            <a:ext cx="9144000" cy="2387600"/>
          </a:xfrm>
        </p:spPr>
        <p:txBody>
          <a:bodyPr>
            <a:normAutofit/>
          </a:bodyPr>
          <a:lstStyle/>
          <a:p>
            <a:r>
              <a:rPr lang="cs-CZ" b="1" dirty="0" smtClean="0"/>
              <a:t>11. Otvory v nosných </a:t>
            </a:r>
            <a:r>
              <a:rPr lang="cs-CZ" b="1" dirty="0" smtClean="0"/>
              <a:t>stěnách</a:t>
            </a:r>
            <a:br>
              <a:rPr lang="cs-CZ" b="1" dirty="0" smtClean="0"/>
            </a:b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2464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Otvory v nosných stěnách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/>
              <a:t>Okenní </a:t>
            </a:r>
            <a:r>
              <a:rPr lang="cs-CZ" b="1" dirty="0" smtClean="0"/>
              <a:t>otvory </a:t>
            </a:r>
            <a:r>
              <a:rPr lang="cs-CZ" dirty="0" smtClean="0"/>
              <a:t>- funkce </a:t>
            </a:r>
            <a:r>
              <a:rPr lang="cs-CZ" dirty="0"/>
              <a:t>prosvětlení a odvětrání </a:t>
            </a:r>
            <a:r>
              <a:rPr lang="cs-CZ" dirty="0" smtClean="0"/>
              <a:t>místnosti, </a:t>
            </a:r>
            <a:r>
              <a:rPr lang="cs-CZ" b="1" dirty="0" smtClean="0"/>
              <a:t>dveřní otvory</a:t>
            </a:r>
            <a:r>
              <a:rPr lang="cs-CZ" dirty="0" smtClean="0"/>
              <a:t> - funkce </a:t>
            </a:r>
            <a:r>
              <a:rPr lang="cs-CZ" dirty="0"/>
              <a:t>vstupu do místnosti a spojení </a:t>
            </a:r>
            <a:r>
              <a:rPr lang="cs-CZ" dirty="0" smtClean="0"/>
              <a:t>místností, </a:t>
            </a:r>
            <a:r>
              <a:rPr lang="cs-CZ" b="1" dirty="0" smtClean="0"/>
              <a:t>vratové otvory</a:t>
            </a:r>
            <a:r>
              <a:rPr lang="cs-CZ" dirty="0" smtClean="0"/>
              <a:t> - funkce </a:t>
            </a:r>
            <a:r>
              <a:rPr lang="cs-CZ" dirty="0"/>
              <a:t>vjezdu </a:t>
            </a:r>
            <a:r>
              <a:rPr lang="cs-CZ" dirty="0" smtClean="0"/>
              <a:t>vozidel.</a:t>
            </a:r>
            <a:r>
              <a:rPr lang="cs-CZ" dirty="0"/>
              <a:t> </a:t>
            </a:r>
            <a:r>
              <a:rPr lang="cs-CZ" dirty="0" smtClean="0"/>
              <a:t>Ostatní </a:t>
            </a:r>
            <a:r>
              <a:rPr lang="cs-CZ" dirty="0"/>
              <a:t>otvory </a:t>
            </a:r>
            <a:r>
              <a:rPr lang="cs-CZ" dirty="0" smtClean="0"/>
              <a:t>- </a:t>
            </a:r>
            <a:r>
              <a:rPr lang="cs-CZ" b="1" dirty="0" smtClean="0"/>
              <a:t>výklenky </a:t>
            </a:r>
            <a:r>
              <a:rPr lang="cs-CZ" b="1" dirty="0"/>
              <a:t>a </a:t>
            </a:r>
            <a:r>
              <a:rPr lang="cs-CZ" b="1" dirty="0" smtClean="0"/>
              <a:t>niky </a:t>
            </a:r>
            <a:r>
              <a:rPr lang="cs-CZ" dirty="0" smtClean="0"/>
              <a:t>(dekorativní prohlubeň)</a:t>
            </a:r>
            <a:endParaRPr lang="cs-CZ" dirty="0"/>
          </a:p>
          <a:p>
            <a:pPr algn="just"/>
            <a:r>
              <a:rPr lang="cs-CZ" dirty="0"/>
              <a:t>Všechny otvory mají nadpraží a ostění</a:t>
            </a:r>
            <a:r>
              <a:rPr lang="cs-CZ" dirty="0" smtClean="0"/>
              <a:t>.</a:t>
            </a:r>
          </a:p>
          <a:p>
            <a:pPr lvl="1" algn="just"/>
            <a:r>
              <a:rPr lang="cs-CZ" dirty="0" smtClean="0"/>
              <a:t>Ostění - </a:t>
            </a:r>
            <a:r>
              <a:rPr lang="es-ES" dirty="0"/>
              <a:t>postranní plocha otvoru ve stěně.</a:t>
            </a:r>
            <a:endParaRPr lang="cs-CZ" dirty="0" smtClean="0"/>
          </a:p>
          <a:p>
            <a:pPr lvl="1" algn="just"/>
            <a:r>
              <a:rPr lang="cs-CZ" dirty="0" smtClean="0"/>
              <a:t>Nadpraží - </a:t>
            </a:r>
            <a:r>
              <a:rPr lang="cs-CZ" dirty="0"/>
              <a:t>plocha konstrukce nad </a:t>
            </a:r>
            <a:r>
              <a:rPr lang="cs-CZ" dirty="0" smtClean="0"/>
              <a:t>otvorem.</a:t>
            </a:r>
          </a:p>
          <a:p>
            <a:pPr lvl="1" algn="just"/>
            <a:r>
              <a:rPr lang="cs-CZ" dirty="0" smtClean="0"/>
              <a:t>Parapet - </a:t>
            </a:r>
            <a:r>
              <a:rPr lang="pl-PL" dirty="0"/>
              <a:t>zeď od podlahy k </a:t>
            </a:r>
            <a:r>
              <a:rPr lang="pl-PL" dirty="0" smtClean="0"/>
              <a:t>oknu.</a:t>
            </a:r>
          </a:p>
          <a:p>
            <a:pPr algn="just"/>
            <a:endParaRPr lang="cs-CZ" b="1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377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Překlady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Nad otvory v nosných stěnách musí být umístěn </a:t>
            </a:r>
            <a:r>
              <a:rPr lang="cs-CZ" b="1" dirty="0"/>
              <a:t>překlad </a:t>
            </a:r>
            <a:r>
              <a:rPr lang="cs-CZ" dirty="0"/>
              <a:t>(statické x skladebné x tepelně izolační požadavky). </a:t>
            </a:r>
            <a:endParaRPr lang="cs-CZ" dirty="0" smtClean="0"/>
          </a:p>
          <a:p>
            <a:pPr algn="just"/>
            <a:r>
              <a:rPr lang="cs-CZ" b="1" dirty="0" smtClean="0"/>
              <a:t>Zatížení </a:t>
            </a:r>
            <a:r>
              <a:rPr lang="cs-CZ" b="1" dirty="0"/>
              <a:t>předkladů: </a:t>
            </a:r>
            <a:endParaRPr lang="cs-CZ" b="1" dirty="0" smtClean="0"/>
          </a:p>
          <a:p>
            <a:pPr lvl="1" algn="just"/>
            <a:r>
              <a:rPr lang="cs-CZ" dirty="0" smtClean="0"/>
              <a:t>rovnoměrně spojité – železobetonová deska</a:t>
            </a:r>
          </a:p>
          <a:p>
            <a:pPr lvl="1" algn="just"/>
            <a:r>
              <a:rPr lang="cs-CZ" dirty="0" smtClean="0"/>
              <a:t>osamělými břemeny – nosníky</a:t>
            </a:r>
          </a:p>
          <a:p>
            <a:pPr lvl="1" algn="just"/>
            <a:r>
              <a:rPr lang="cs-CZ" dirty="0" smtClean="0"/>
              <a:t>zatížení </a:t>
            </a:r>
            <a:r>
              <a:rPr lang="cs-CZ" dirty="0"/>
              <a:t>jednostranné s </a:t>
            </a:r>
            <a:r>
              <a:rPr lang="cs-CZ" dirty="0" smtClean="0"/>
              <a:t>excentricitou – u obvodové stěny</a:t>
            </a:r>
          </a:p>
          <a:p>
            <a:pPr lvl="1" algn="just"/>
            <a:r>
              <a:rPr lang="cs-CZ" dirty="0" smtClean="0"/>
              <a:t>zatížení oboustranné – u střední stěny</a:t>
            </a:r>
            <a:endParaRPr lang="cs-CZ" dirty="0"/>
          </a:p>
          <a:p>
            <a:pPr algn="just"/>
            <a:r>
              <a:rPr lang="cs-CZ" dirty="0"/>
              <a:t>Překlady musí zajistit přenos zatížení do přilehlých </a:t>
            </a:r>
            <a:r>
              <a:rPr lang="cs-CZ" dirty="0" smtClean="0"/>
              <a:t>podpor. </a:t>
            </a:r>
            <a:r>
              <a:rPr lang="cs-CZ" dirty="0"/>
              <a:t>Podle technologického provádění mohou být překlady monolitické nebo prefabrikované</a:t>
            </a:r>
            <a:endParaRPr lang="cs-CZ" dirty="0" smtClean="0"/>
          </a:p>
          <a:p>
            <a:pPr lvl="1"/>
            <a:endParaRPr lang="cs-CZ" dirty="0" smtClean="0"/>
          </a:p>
          <a:p>
            <a:pPr algn="just"/>
            <a:endParaRPr lang="cs-CZ" b="1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5433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Překlady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b="1" dirty="0"/>
              <a:t>Kamenné a cihelné </a:t>
            </a:r>
            <a:r>
              <a:rPr lang="cs-CZ" b="1" dirty="0" smtClean="0"/>
              <a:t>překlady  - </a:t>
            </a:r>
            <a:r>
              <a:rPr lang="cs-CZ" dirty="0"/>
              <a:t>p</a:t>
            </a:r>
            <a:r>
              <a:rPr lang="cs-CZ" dirty="0" smtClean="0"/>
              <a:t>římé</a:t>
            </a:r>
            <a:r>
              <a:rPr lang="cs-CZ" dirty="0"/>
              <a:t> </a:t>
            </a:r>
            <a:r>
              <a:rPr lang="cs-CZ" b="1" dirty="0"/>
              <a:t>kamenné překlady</a:t>
            </a:r>
            <a:r>
              <a:rPr lang="cs-CZ" dirty="0"/>
              <a:t> jsou tvořeny zkosenými kvádry přesně do sebe osazenými a spojenými kamenickými skobami. Překlady z kamenných kvádrů mají mít horní i dolní líc </a:t>
            </a:r>
            <a:r>
              <a:rPr lang="cs-CZ" dirty="0" smtClean="0"/>
              <a:t>vodorovný. </a:t>
            </a:r>
            <a:r>
              <a:rPr lang="cs-CZ" dirty="0"/>
              <a:t>Jednoduché cihelné nadpraží se provede jako vyztužený cihelný překlad. Cihelný pás je klenut v tloušťce zdi na dřevěných, popř. maltových ramenátech.</a:t>
            </a:r>
            <a:endParaRPr lang="cs-CZ" b="1" dirty="0"/>
          </a:p>
          <a:p>
            <a:pPr algn="just"/>
            <a:r>
              <a:rPr lang="cs-CZ" b="1" dirty="0"/>
              <a:t>Ocelové </a:t>
            </a:r>
            <a:r>
              <a:rPr lang="cs-CZ" b="1" dirty="0" smtClean="0"/>
              <a:t>překlady </a:t>
            </a:r>
            <a:r>
              <a:rPr lang="cs-CZ" dirty="0" smtClean="0"/>
              <a:t>z</a:t>
            </a:r>
            <a:r>
              <a:rPr lang="cs-CZ" dirty="0"/>
              <a:t> válcovaných nosníků tvaru I se používají pro velká zatížení a velká rozpětí (až 6 metrů) a rovněž při rekonstrukcích objektu.</a:t>
            </a:r>
            <a:endParaRPr lang="cs-CZ" b="1" dirty="0"/>
          </a:p>
          <a:p>
            <a:pPr algn="just"/>
            <a:r>
              <a:rPr lang="cs-CZ" b="1" dirty="0"/>
              <a:t>Keramické </a:t>
            </a:r>
            <a:r>
              <a:rPr lang="cs-CZ" b="1" dirty="0" smtClean="0"/>
              <a:t>překlady - </a:t>
            </a:r>
            <a:r>
              <a:rPr lang="cs-CZ" dirty="0"/>
              <a:t>Keramika má nízkou pevnost v tahu a </a:t>
            </a:r>
            <a:r>
              <a:rPr lang="cs-CZ" b="1" dirty="0"/>
              <a:t>keramické překlady</a:t>
            </a:r>
            <a:r>
              <a:rPr lang="cs-CZ" dirty="0"/>
              <a:t> se tak doplňují výztuží zabetonovanou v tvarovkách</a:t>
            </a:r>
            <a:endParaRPr lang="cs-CZ" b="1" dirty="0"/>
          </a:p>
          <a:p>
            <a:pPr lvl="1"/>
            <a:endParaRPr lang="cs-CZ" dirty="0" smtClean="0"/>
          </a:p>
          <a:p>
            <a:pPr algn="just"/>
            <a:endParaRPr lang="cs-CZ" b="1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2380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Překlady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/>
              <a:t>Překlady z lehkých </a:t>
            </a:r>
            <a:r>
              <a:rPr lang="cs-CZ" b="1" dirty="0" smtClean="0"/>
              <a:t>betonů - </a:t>
            </a:r>
            <a:r>
              <a:rPr lang="cs-CZ" dirty="0"/>
              <a:t>Překlady z lehkých betonů mohou být truhlíkové, roletové, segmentové nebo obloukové.</a:t>
            </a:r>
            <a:endParaRPr lang="cs-CZ" b="1" dirty="0"/>
          </a:p>
          <a:p>
            <a:pPr algn="just"/>
            <a:r>
              <a:rPr lang="cs-CZ" b="1" dirty="0"/>
              <a:t>Prefabrikované železobetonové </a:t>
            </a:r>
            <a:r>
              <a:rPr lang="cs-CZ" b="1" dirty="0" smtClean="0"/>
              <a:t>překlady - </a:t>
            </a:r>
            <a:r>
              <a:rPr lang="cs-CZ" dirty="0"/>
              <a:t> jsou sestavovány z tyčových prefabrikovaných prvků, z nichž je možné skládat vícedílné překlady. Překlady se vyrábějí v délkách od 1,2 do 3 metrů. </a:t>
            </a:r>
            <a:endParaRPr lang="cs-CZ" b="1" dirty="0"/>
          </a:p>
          <a:p>
            <a:pPr algn="just"/>
            <a:r>
              <a:rPr lang="cs-CZ" b="1" dirty="0"/>
              <a:t>Monolitické železobetonové </a:t>
            </a:r>
            <a:r>
              <a:rPr lang="cs-CZ" b="1" dirty="0" smtClean="0"/>
              <a:t>překlady - </a:t>
            </a:r>
            <a:r>
              <a:rPr lang="cs-CZ" dirty="0"/>
              <a:t>jsou použitelné pro libovolná rozpětí zatížení. Výhodou monolitických překladů je jejich tvarová a rozměrová variabilita. Nevýhodou je značná pracnost, nutnost bednění a možnost zatížení až po zatvrdnutí </a:t>
            </a:r>
            <a:r>
              <a:rPr lang="cs-CZ" dirty="0" smtClean="0"/>
              <a:t>betonu.</a:t>
            </a:r>
            <a:endParaRPr lang="cs-CZ" b="1" dirty="0"/>
          </a:p>
          <a:p>
            <a:endParaRPr lang="cs-CZ" dirty="0" smtClean="0"/>
          </a:p>
          <a:p>
            <a:pPr algn="just"/>
            <a:endParaRPr lang="cs-CZ" b="1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3045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2556</TotalTime>
  <Words>90</Words>
  <Application>Microsoft Office PowerPoint</Application>
  <PresentationFormat>Širokoúhlá obrazovka</PresentationFormat>
  <Paragraphs>23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11. Otvory v nosných stěnách </vt:lpstr>
      <vt:lpstr>Otvory v nosných stěnách</vt:lpstr>
      <vt:lpstr>Překlady </vt:lpstr>
      <vt:lpstr>Překlady </vt:lpstr>
      <vt:lpstr>Překlady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Michal Kraus</cp:lastModifiedBy>
  <cp:revision>69</cp:revision>
  <dcterms:created xsi:type="dcterms:W3CDTF">2017-05-10T10:51:34Z</dcterms:created>
  <dcterms:modified xsi:type="dcterms:W3CDTF">2018-05-01T20:50:27Z</dcterms:modified>
</cp:coreProperties>
</file>