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>
        <p:scale>
          <a:sx n="60" d="100"/>
          <a:sy n="60" d="100"/>
        </p:scale>
        <p:origin x="4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10. </a:t>
            </a:r>
            <a:r>
              <a:rPr lang="cs-CZ" b="1" dirty="0" smtClean="0"/>
              <a:t>Monolitické a prefabrikované nosné svislé konstrukce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Monolitické betonové a železobetonové </a:t>
            </a:r>
            <a:r>
              <a:rPr lang="cs-CZ" b="1" dirty="0" smtClean="0"/>
              <a:t>stěny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Betonové stěnové systémy</a:t>
            </a:r>
            <a:r>
              <a:rPr lang="cs-CZ" dirty="0"/>
              <a:t> jsou v porovnání s cihelným zdivem asi 10 x </a:t>
            </a:r>
            <a:r>
              <a:rPr lang="cs-CZ" dirty="0" smtClean="0"/>
              <a:t>únosnější. </a:t>
            </a:r>
          </a:p>
          <a:p>
            <a:pPr algn="just"/>
            <a:r>
              <a:rPr lang="cs-CZ" b="1" dirty="0" smtClean="0"/>
              <a:t>Nosné </a:t>
            </a:r>
            <a:r>
              <a:rPr lang="cs-CZ" b="1" dirty="0"/>
              <a:t>stěny z monolitického </a:t>
            </a:r>
            <a:r>
              <a:rPr lang="cs-CZ" b="1" dirty="0" smtClean="0"/>
              <a:t>betonu - </a:t>
            </a:r>
            <a:r>
              <a:rPr lang="cs-CZ" dirty="0"/>
              <a:t>v</a:t>
            </a:r>
            <a:r>
              <a:rPr lang="cs-CZ" dirty="0" smtClean="0"/>
              <a:t>hodné pro </a:t>
            </a:r>
            <a:r>
              <a:rPr lang="cs-CZ" dirty="0"/>
              <a:t>občanské stavby, pro budovy různorodých tvarů a členitých půdorysů, ustupujících a převislých konstrukcí, pro výškové objekty a pro budovy s vysokými architektonickými nároky</a:t>
            </a:r>
            <a:r>
              <a:rPr lang="cs-CZ" dirty="0" smtClean="0"/>
              <a:t>. </a:t>
            </a:r>
          </a:p>
          <a:p>
            <a:pPr algn="just"/>
            <a:r>
              <a:rPr lang="cs-CZ" b="1" dirty="0" smtClean="0"/>
              <a:t>Bednění</a:t>
            </a:r>
            <a:r>
              <a:rPr lang="cs-CZ" dirty="0" smtClean="0"/>
              <a:t>: dílcové</a:t>
            </a:r>
            <a:r>
              <a:rPr lang="cs-CZ" dirty="0"/>
              <a:t> </a:t>
            </a:r>
            <a:r>
              <a:rPr lang="cs-CZ" dirty="0" smtClean="0"/>
              <a:t>x tunelové x </a:t>
            </a:r>
            <a:r>
              <a:rPr lang="cs-CZ" dirty="0"/>
              <a:t>posuvné neboli </a:t>
            </a:r>
            <a:r>
              <a:rPr lang="cs-CZ" dirty="0" smtClean="0"/>
              <a:t>tažené x ztracené</a:t>
            </a:r>
          </a:p>
          <a:p>
            <a:pPr algn="just"/>
            <a:r>
              <a:rPr lang="cs-CZ" dirty="0" smtClean="0"/>
              <a:t>Povrchová </a:t>
            </a:r>
            <a:r>
              <a:rPr lang="cs-CZ" dirty="0"/>
              <a:t>úprava monolitických stěn se provádí omítkou nebo obklady.</a:t>
            </a:r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Monolitické železobetonové skelety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Monolitické železobetonové skelety</a:t>
            </a:r>
            <a:r>
              <a:rPr lang="cs-CZ" dirty="0"/>
              <a:t> jsou jednolité konstrukce vytvořené ze sloupů, z průvlaků nebo hlavic a ze stropní </a:t>
            </a:r>
            <a:r>
              <a:rPr lang="cs-CZ" dirty="0" smtClean="0"/>
              <a:t>konstrukce.</a:t>
            </a:r>
          </a:p>
          <a:p>
            <a:pPr algn="just"/>
            <a:r>
              <a:rPr lang="cs-CZ" dirty="0" smtClean="0"/>
              <a:t>Monolitické </a:t>
            </a:r>
            <a:r>
              <a:rPr lang="cs-CZ" dirty="0"/>
              <a:t>železobetonové skelety se provádějí jako </a:t>
            </a:r>
            <a:endParaRPr lang="cs-CZ" dirty="0" smtClean="0"/>
          </a:p>
          <a:p>
            <a:pPr lvl="1" algn="just"/>
            <a:r>
              <a:rPr lang="cs-CZ" dirty="0" smtClean="0"/>
              <a:t>Rámové – uspořádání příčné, podélné, obousměrné</a:t>
            </a:r>
          </a:p>
          <a:p>
            <a:pPr lvl="1" algn="just"/>
            <a:r>
              <a:rPr lang="cs-CZ" dirty="0" smtClean="0"/>
              <a:t>Hlavicové – velké užitné zatížení, komplikované bednění</a:t>
            </a:r>
          </a:p>
          <a:p>
            <a:pPr lvl="1" algn="just"/>
            <a:r>
              <a:rPr lang="cs-CZ" dirty="0" smtClean="0"/>
              <a:t>deskové konstrukce – menší užitné zatížení, plochý podhled</a:t>
            </a:r>
            <a:endParaRPr lang="cs-CZ" b="1" dirty="0" smtClean="0"/>
          </a:p>
          <a:p>
            <a:pPr algn="just"/>
            <a:r>
              <a:rPr lang="cs-CZ" b="1" dirty="0"/>
              <a:t>Dilatační spáry</a:t>
            </a:r>
            <a:r>
              <a:rPr lang="cs-CZ" dirty="0"/>
              <a:t> je možno v železobetonových skeletech provádět několika způsoby</a:t>
            </a:r>
            <a:r>
              <a:rPr lang="cs-CZ" dirty="0" smtClean="0"/>
              <a:t>: </a:t>
            </a:r>
            <a:r>
              <a:rPr lang="cs-CZ" b="1" dirty="0" smtClean="0"/>
              <a:t>zdvojení sloupů x zdvojení průvlaků x vloženým polem.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537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Prefabrikované betonové a železobetonové stěny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Bloky</a:t>
            </a:r>
            <a:r>
              <a:rPr lang="cs-CZ" dirty="0"/>
              <a:t> jsou stěnové dílce, jejich výška je 1/2 až 1/3 výšky podlaží, tloušťka 300 až 400 </a:t>
            </a:r>
            <a:r>
              <a:rPr lang="cs-CZ" dirty="0" smtClean="0"/>
              <a:t>mm.</a:t>
            </a:r>
          </a:p>
          <a:p>
            <a:pPr algn="just"/>
            <a:r>
              <a:rPr lang="cs-CZ" b="1" dirty="0" err="1"/>
              <a:t>Blokopanely</a:t>
            </a:r>
            <a:r>
              <a:rPr lang="cs-CZ" b="1" dirty="0"/>
              <a:t> </a:t>
            </a:r>
            <a:r>
              <a:rPr lang="cs-CZ" dirty="0"/>
              <a:t>jsou stěnové dílce o výšce podlaží a o šířce 1200 až 1500 mm. Tloušťka </a:t>
            </a:r>
            <a:r>
              <a:rPr lang="cs-CZ" dirty="0" err="1"/>
              <a:t>blokopanelů</a:t>
            </a:r>
            <a:r>
              <a:rPr lang="cs-CZ" dirty="0"/>
              <a:t> </a:t>
            </a:r>
            <a:r>
              <a:rPr lang="cs-CZ" dirty="0" smtClean="0"/>
              <a:t>250 </a:t>
            </a:r>
            <a:r>
              <a:rPr lang="cs-CZ" dirty="0"/>
              <a:t>– 400 </a:t>
            </a:r>
            <a:r>
              <a:rPr lang="cs-CZ" dirty="0" smtClean="0"/>
              <a:t>mm.</a:t>
            </a:r>
          </a:p>
          <a:p>
            <a:pPr algn="just"/>
            <a:r>
              <a:rPr lang="cs-CZ" b="1" dirty="0"/>
              <a:t>Stěnové panely </a:t>
            </a:r>
            <a:r>
              <a:rPr lang="cs-CZ" dirty="0"/>
              <a:t>mají obvykle plochu 10 až 20 m</a:t>
            </a:r>
            <a:r>
              <a:rPr lang="cs-CZ" baseline="30000" dirty="0"/>
              <a:t>2</a:t>
            </a:r>
            <a:r>
              <a:rPr lang="cs-CZ" dirty="0"/>
              <a:t>. Výška odpovídá </a:t>
            </a:r>
            <a:r>
              <a:rPr lang="cs-CZ" dirty="0" smtClean="0"/>
              <a:t>výšce </a:t>
            </a:r>
            <a:r>
              <a:rPr lang="cs-CZ" dirty="0"/>
              <a:t>podlaží. Jejich obvyklá tloušťka 150 </a:t>
            </a:r>
            <a:r>
              <a:rPr lang="cs-CZ" dirty="0" smtClean="0"/>
              <a:t>mm.</a:t>
            </a:r>
          </a:p>
          <a:p>
            <a:pPr lvl="1" algn="just"/>
            <a:r>
              <a:rPr lang="cs-CZ" b="1" dirty="0" smtClean="0"/>
              <a:t>Vnitřní nosné panely – </a:t>
            </a:r>
            <a:r>
              <a:rPr lang="cs-CZ" dirty="0" smtClean="0"/>
              <a:t>tloušťka 150 – 200 mm, délka násobek 300.</a:t>
            </a:r>
          </a:p>
          <a:p>
            <a:pPr lvl="1" algn="just"/>
            <a:r>
              <a:rPr lang="cs-CZ" b="1" dirty="0" smtClean="0"/>
              <a:t>Obvodové stěny – </a:t>
            </a:r>
            <a:r>
              <a:rPr lang="cs-CZ" dirty="0" smtClean="0"/>
              <a:t>funkce tepelně izolační, panely jednovrstvé, dvoj a tří.</a:t>
            </a:r>
          </a:p>
          <a:p>
            <a:pPr lvl="1" algn="just"/>
            <a:r>
              <a:rPr lang="cs-CZ" b="1" dirty="0" smtClean="0"/>
              <a:t>Ztužující panely – </a:t>
            </a:r>
            <a:r>
              <a:rPr lang="cs-CZ" dirty="0" smtClean="0"/>
              <a:t>stabilita panelových budov, tloušťka 80 – 100 mm.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26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Prefabrikované železobetonové skelety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Rámový montovaný skelet</a:t>
            </a:r>
            <a:r>
              <a:rPr lang="cs-CZ" dirty="0"/>
              <a:t> je tvořen průvlaky uloženými na </a:t>
            </a:r>
            <a:r>
              <a:rPr lang="cs-CZ" dirty="0" smtClean="0"/>
              <a:t>sloupech.</a:t>
            </a:r>
          </a:p>
          <a:p>
            <a:pPr algn="just"/>
            <a:r>
              <a:rPr lang="cs-CZ" b="1" dirty="0"/>
              <a:t>Rámové dílce</a:t>
            </a:r>
            <a:r>
              <a:rPr lang="cs-CZ" dirty="0"/>
              <a:t> vznikají rozdělením monolitického rámu mimo jeho </a:t>
            </a:r>
            <a:r>
              <a:rPr lang="cs-CZ" dirty="0" smtClean="0"/>
              <a:t>styčníky.</a:t>
            </a:r>
          </a:p>
          <a:p>
            <a:pPr algn="just"/>
            <a:r>
              <a:rPr lang="cs-CZ" b="1" dirty="0"/>
              <a:t>Konzolové sloupy a dělené průvlaky</a:t>
            </a:r>
            <a:r>
              <a:rPr lang="cs-CZ" dirty="0"/>
              <a:t> vznikají oddělením průvlaku od </a:t>
            </a:r>
            <a:r>
              <a:rPr lang="cs-CZ" dirty="0" smtClean="0"/>
              <a:t>sloupů.</a:t>
            </a:r>
          </a:p>
          <a:p>
            <a:pPr algn="just"/>
            <a:r>
              <a:rPr lang="cs-CZ" b="1" dirty="0"/>
              <a:t>Sloupy s průběžnými průvlaky</a:t>
            </a:r>
            <a:r>
              <a:rPr lang="cs-CZ" dirty="0"/>
              <a:t> vznikají dělením monolitických skeletů ve styčníku. </a:t>
            </a:r>
            <a:endParaRPr lang="cs-CZ" dirty="0" smtClean="0"/>
          </a:p>
          <a:p>
            <a:pPr algn="just"/>
            <a:r>
              <a:rPr lang="cs-CZ" dirty="0"/>
              <a:t>V průběhu vývoje vzniklo více než 30 systémů montovaných skeletových </a:t>
            </a:r>
            <a:r>
              <a:rPr lang="cs-CZ" dirty="0" smtClean="0"/>
              <a:t>soustav.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598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34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10. Monolitické a prefabrikované nosné svislé konstrukce</vt:lpstr>
      <vt:lpstr>Monolitické betonové a železobetonové stěny</vt:lpstr>
      <vt:lpstr>Monolitické železobetonové skelety</vt:lpstr>
      <vt:lpstr>Prefabrikované betonové a železobetonové stěny</vt:lpstr>
      <vt:lpstr>Prefabrikované železobetonové skelety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philipkonecny@gmail.com</cp:lastModifiedBy>
  <cp:revision>65</cp:revision>
  <dcterms:created xsi:type="dcterms:W3CDTF">2017-05-10T10:51:34Z</dcterms:created>
  <dcterms:modified xsi:type="dcterms:W3CDTF">2018-05-01T11:48:12Z</dcterms:modified>
</cp:coreProperties>
</file>