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302" r:id="rId4"/>
    <p:sldId id="305" r:id="rId5"/>
    <p:sldId id="303" r:id="rId6"/>
    <p:sldId id="30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1. Úvod po pozemního stavitelství 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Stavitelství</a:t>
            </a:r>
            <a:r>
              <a:rPr lang="cs-CZ" dirty="0"/>
              <a:t> </a:t>
            </a:r>
            <a:r>
              <a:rPr lang="cs-CZ" dirty="0" smtClean="0"/>
              <a:t>- umění </a:t>
            </a:r>
            <a:r>
              <a:rPr lang="cs-CZ" dirty="0"/>
              <a:t>stavitelské nebo vědu či nauku stavitelskou. </a:t>
            </a:r>
            <a:endParaRPr lang="cs-CZ" dirty="0" smtClean="0"/>
          </a:p>
          <a:p>
            <a:pPr algn="just"/>
            <a:r>
              <a:rPr lang="cs-CZ" b="1" dirty="0"/>
              <a:t>Stavebnictví</a:t>
            </a:r>
            <a:r>
              <a:rPr lang="cs-CZ" dirty="0"/>
              <a:t> </a:t>
            </a:r>
            <a:r>
              <a:rPr lang="cs-CZ" dirty="0" smtClean="0"/>
              <a:t>- odvětví </a:t>
            </a:r>
            <a:r>
              <a:rPr lang="cs-CZ" dirty="0"/>
              <a:t>materiální </a:t>
            </a:r>
            <a:r>
              <a:rPr lang="cs-CZ" dirty="0" smtClean="0"/>
              <a:t>výroby.</a:t>
            </a:r>
          </a:p>
          <a:p>
            <a:pPr algn="just"/>
            <a:r>
              <a:rPr lang="cs-CZ" b="1" dirty="0"/>
              <a:t>Architektura</a:t>
            </a:r>
            <a:r>
              <a:rPr lang="cs-CZ" dirty="0"/>
              <a:t> </a:t>
            </a:r>
            <a:endParaRPr lang="cs-CZ" dirty="0" smtClean="0"/>
          </a:p>
          <a:p>
            <a:pPr lvl="1" algn="just"/>
            <a:r>
              <a:rPr lang="cs-CZ" dirty="0" smtClean="0"/>
              <a:t>Je </a:t>
            </a:r>
            <a:r>
              <a:rPr lang="cs-CZ" dirty="0"/>
              <a:t>v užším smyslu stavitelské umění vytvářející </a:t>
            </a:r>
            <a:r>
              <a:rPr lang="cs-CZ" dirty="0" smtClean="0"/>
              <a:t>díla,</a:t>
            </a:r>
            <a:endParaRPr lang="cs-CZ" dirty="0"/>
          </a:p>
          <a:p>
            <a:pPr lvl="1" algn="just"/>
            <a:r>
              <a:rPr lang="cs-CZ" dirty="0"/>
              <a:t>V</a:t>
            </a:r>
            <a:r>
              <a:rPr lang="cs-CZ" dirty="0" smtClean="0"/>
              <a:t> nejširším </a:t>
            </a:r>
            <a:r>
              <a:rPr lang="cs-CZ" dirty="0"/>
              <a:t>současném pojetí zahrnuje architektura také utváření celého životního prostředí uměleckými </a:t>
            </a:r>
            <a:r>
              <a:rPr lang="cs-CZ" dirty="0" smtClean="0"/>
              <a:t>prostředky.</a:t>
            </a:r>
          </a:p>
          <a:p>
            <a:pPr algn="just"/>
            <a:r>
              <a:rPr lang="cs-CZ" b="1" dirty="0" smtClean="0"/>
              <a:t>Stavba</a:t>
            </a:r>
            <a:r>
              <a:rPr lang="cs-CZ" dirty="0"/>
              <a:t> </a:t>
            </a:r>
            <a:r>
              <a:rPr lang="cs-CZ" dirty="0" smtClean="0"/>
              <a:t>- souhrn </a:t>
            </a:r>
            <a:r>
              <a:rPr lang="cs-CZ" dirty="0"/>
              <a:t>dodávek stavebních materiálů, hmot, dílců a stavebních </a:t>
            </a:r>
            <a:r>
              <a:rPr lang="cs-CZ" dirty="0" smtClean="0"/>
              <a:t>prací.</a:t>
            </a:r>
          </a:p>
          <a:p>
            <a:pPr algn="just"/>
            <a:r>
              <a:rPr lang="cs-CZ" b="1" dirty="0"/>
              <a:t>Pozemní </a:t>
            </a:r>
            <a:r>
              <a:rPr lang="cs-CZ" b="1" dirty="0" smtClean="0"/>
              <a:t>stavby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stavby, jejichž větší část je umístěna na zemském povrchu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Stavební </a:t>
            </a:r>
            <a:r>
              <a:rPr lang="cs-CZ" b="1" dirty="0" smtClean="0"/>
              <a:t>objekt</a:t>
            </a:r>
            <a:r>
              <a:rPr lang="cs-CZ" dirty="0"/>
              <a:t> </a:t>
            </a:r>
            <a:r>
              <a:rPr lang="cs-CZ" dirty="0" smtClean="0"/>
              <a:t>- prostorově </a:t>
            </a:r>
            <a:r>
              <a:rPr lang="cs-CZ" dirty="0"/>
              <a:t>ucelená nebo technicky samostatná účelově určená část </a:t>
            </a:r>
            <a:r>
              <a:rPr lang="cs-CZ" dirty="0" smtClean="0"/>
              <a:t>stavby.</a:t>
            </a:r>
          </a:p>
          <a:p>
            <a:pPr algn="just"/>
            <a:r>
              <a:rPr lang="cs-CZ" b="1" dirty="0"/>
              <a:t>Budova</a:t>
            </a:r>
            <a:r>
              <a:rPr lang="cs-CZ" dirty="0"/>
              <a:t> </a:t>
            </a:r>
            <a:r>
              <a:rPr lang="cs-CZ" dirty="0" smtClean="0"/>
              <a:t>- soubor </a:t>
            </a:r>
            <a:r>
              <a:rPr lang="cs-CZ" dirty="0"/>
              <a:t>stavebních konstrukcí vytvářejících prostorový </a:t>
            </a:r>
            <a:r>
              <a:rPr lang="cs-CZ" dirty="0" smtClean="0"/>
              <a:t>útvar</a:t>
            </a:r>
            <a:r>
              <a:rPr lang="cs-CZ" dirty="0"/>
              <a:t> </a:t>
            </a:r>
            <a:r>
              <a:rPr lang="cs-CZ" dirty="0" smtClean="0"/>
              <a:t>a jejich údržba, modernizace a rekonstrukce.</a:t>
            </a:r>
          </a:p>
          <a:p>
            <a:pPr algn="just"/>
            <a:r>
              <a:rPr lang="cs-CZ" b="1" dirty="0"/>
              <a:t>Základní požadavky na pozemní </a:t>
            </a:r>
            <a:r>
              <a:rPr lang="cs-CZ" b="1" dirty="0" smtClean="0"/>
              <a:t>stavby</a:t>
            </a:r>
          </a:p>
          <a:p>
            <a:pPr lvl="1" algn="just"/>
            <a:r>
              <a:rPr lang="cs-CZ" dirty="0"/>
              <a:t>Architektonické </a:t>
            </a:r>
            <a:r>
              <a:rPr lang="cs-CZ" dirty="0" smtClean="0"/>
              <a:t>požadavky (urbanistické, provozní, estetické)</a:t>
            </a:r>
          </a:p>
          <a:p>
            <a:pPr lvl="1" algn="just"/>
            <a:r>
              <a:rPr lang="cs-CZ" dirty="0"/>
              <a:t>Obecné požadavky na bezpečnost a užitnost </a:t>
            </a:r>
            <a:r>
              <a:rPr lang="cs-CZ" dirty="0" smtClean="0"/>
              <a:t>staveb</a:t>
            </a:r>
          </a:p>
          <a:p>
            <a:pPr lvl="1" algn="just"/>
            <a:r>
              <a:rPr lang="cs-CZ" dirty="0"/>
              <a:t>Odolnost konstrukce vůči vnějším vlivům</a:t>
            </a:r>
          </a:p>
          <a:p>
            <a:pPr lvl="1" algn="just"/>
            <a:r>
              <a:rPr lang="cs-CZ" dirty="0"/>
              <a:t>Požadavky na pohodu a kvalitu vnitřního prostředí</a:t>
            </a:r>
          </a:p>
          <a:p>
            <a:pPr lvl="1" algn="just"/>
            <a:r>
              <a:rPr lang="cs-CZ" dirty="0" smtClean="0"/>
              <a:t>Technologické, ekonomické a environmentální požadavky.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011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b="1" dirty="0"/>
              <a:t>Údržba </a:t>
            </a:r>
            <a:r>
              <a:rPr lang="cs-CZ" dirty="0"/>
              <a:t>snižuje míru degradace konstrukčních prvků, většinou zahrnuje obnovu ochranných povlakových úprav povrchů</a:t>
            </a:r>
            <a:r>
              <a:rPr lang="cs-CZ" dirty="0" smtClean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Modernizace </a:t>
            </a:r>
            <a:r>
              <a:rPr lang="cs-CZ" dirty="0"/>
              <a:t>představuje zvýšení užitné hodnoty stavby nebo její části, aniž by se měnil účel. Cílem je zlepšení užitného standardu.</a:t>
            </a:r>
            <a:r>
              <a:rPr lang="cs-CZ" b="1" dirty="0"/>
              <a:t> </a:t>
            </a:r>
            <a:endParaRPr lang="cs-CZ" b="1" dirty="0" smtClean="0"/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Rekonstrukce </a:t>
            </a:r>
            <a:r>
              <a:rPr lang="cs-CZ" dirty="0"/>
              <a:t>je uvedení objektu nebo jeho části do původního stavu s maximálním důrazem na zachování původního vzhledu a konstrukčního řešení.</a:t>
            </a:r>
            <a:r>
              <a:rPr lang="cs-CZ" b="1" dirty="0"/>
              <a:t> 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644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Modulová koordinace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Jedná se o souhrn pravidel pro určování skladebních rozměrů objektů a </a:t>
            </a:r>
            <a:r>
              <a:rPr lang="cs-CZ" dirty="0" smtClean="0"/>
              <a:t>prvků - ČSN </a:t>
            </a:r>
            <a:r>
              <a:rPr lang="cs-CZ" dirty="0"/>
              <a:t>73 005 (1990).</a:t>
            </a:r>
            <a:endParaRPr lang="cs-CZ" dirty="0" smtClean="0"/>
          </a:p>
          <a:p>
            <a:pPr algn="just"/>
            <a:r>
              <a:rPr lang="cs-CZ" b="1" dirty="0" smtClean="0"/>
              <a:t>Modul</a:t>
            </a:r>
            <a:r>
              <a:rPr lang="cs-CZ" dirty="0" smtClean="0"/>
              <a:t> - </a:t>
            </a:r>
            <a:r>
              <a:rPr lang="cs-CZ" dirty="0"/>
              <a:t>dohodnutá délková jednotka používaná pro stanovení a </a:t>
            </a:r>
            <a:r>
              <a:rPr lang="cs-CZ" dirty="0" smtClean="0"/>
              <a:t>koordinaci rozměrů.</a:t>
            </a:r>
          </a:p>
          <a:p>
            <a:pPr algn="just"/>
            <a:r>
              <a:rPr lang="cs-CZ" b="1" dirty="0"/>
              <a:t>Základní (metrický) </a:t>
            </a:r>
            <a:r>
              <a:rPr lang="cs-CZ" b="1" dirty="0" smtClean="0"/>
              <a:t>modul</a:t>
            </a:r>
            <a:r>
              <a:rPr lang="cs-CZ" dirty="0"/>
              <a:t> </a:t>
            </a:r>
            <a:r>
              <a:rPr lang="cs-CZ" dirty="0" smtClean="0"/>
              <a:t>- M = 100 </a:t>
            </a:r>
            <a:r>
              <a:rPr lang="cs-CZ" dirty="0"/>
              <a:t>mm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/>
              <a:t>Odvozené moduly </a:t>
            </a:r>
            <a:r>
              <a:rPr lang="cs-CZ" b="1" dirty="0" smtClean="0"/>
              <a:t>- </a:t>
            </a:r>
            <a:r>
              <a:rPr lang="cs-CZ" dirty="0" smtClean="0"/>
              <a:t>zvětšený x zmenšený.</a:t>
            </a:r>
          </a:p>
          <a:p>
            <a:pPr algn="just"/>
            <a:r>
              <a:rPr lang="cs-CZ" b="1" dirty="0"/>
              <a:t>Skladebnost </a:t>
            </a:r>
            <a:r>
              <a:rPr lang="cs-CZ" b="1" dirty="0" smtClean="0"/>
              <a:t>- </a:t>
            </a:r>
            <a:r>
              <a:rPr lang="cs-CZ" dirty="0" smtClean="0"/>
              <a:t>vlastnost řazení, sestavování, rozmísťování.</a:t>
            </a:r>
          </a:p>
          <a:p>
            <a:pPr lvl="1" algn="just"/>
            <a:r>
              <a:rPr lang="cs-CZ" b="1" dirty="0"/>
              <a:t>Koordinační (skladebný) </a:t>
            </a:r>
            <a:r>
              <a:rPr lang="cs-CZ" b="1" dirty="0" smtClean="0"/>
              <a:t>rozměr</a:t>
            </a:r>
            <a:r>
              <a:rPr lang="cs-CZ" b="1" dirty="0"/>
              <a:t> </a:t>
            </a:r>
            <a:r>
              <a:rPr lang="cs-CZ" b="1" dirty="0" smtClean="0"/>
              <a:t>- </a:t>
            </a:r>
            <a:r>
              <a:rPr lang="cs-CZ" dirty="0" smtClean="0"/>
              <a:t>prvek </a:t>
            </a:r>
            <a:r>
              <a:rPr lang="cs-CZ" dirty="0"/>
              <a:t>teoreticky </a:t>
            </a:r>
            <a:r>
              <a:rPr lang="cs-CZ" dirty="0" smtClean="0"/>
              <a:t>zaujímá.</a:t>
            </a:r>
          </a:p>
          <a:p>
            <a:pPr lvl="1" algn="just"/>
            <a:r>
              <a:rPr lang="cs-CZ" b="1" dirty="0"/>
              <a:t>Základní </a:t>
            </a:r>
            <a:r>
              <a:rPr lang="cs-CZ" b="1" dirty="0" smtClean="0"/>
              <a:t>rozměr</a:t>
            </a:r>
            <a:r>
              <a:rPr lang="cs-CZ" b="1" dirty="0"/>
              <a:t> </a:t>
            </a:r>
            <a:r>
              <a:rPr lang="cs-CZ" b="1" dirty="0" smtClean="0"/>
              <a:t>- </a:t>
            </a:r>
            <a:r>
              <a:rPr lang="cs-CZ" dirty="0" smtClean="0"/>
              <a:t>předepsaný </a:t>
            </a:r>
            <a:r>
              <a:rPr lang="cs-CZ" dirty="0"/>
              <a:t>pro výrobu </a:t>
            </a:r>
            <a:r>
              <a:rPr lang="cs-CZ" dirty="0" smtClean="0"/>
              <a:t>prvku.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071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Typizace a prefabrikace ve stavebnictví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Typizace</a:t>
            </a:r>
            <a:r>
              <a:rPr lang="cs-CZ" dirty="0"/>
              <a:t> </a:t>
            </a:r>
            <a:r>
              <a:rPr lang="cs-CZ" dirty="0" smtClean="0"/>
              <a:t>- proces </a:t>
            </a:r>
            <a:r>
              <a:rPr lang="cs-CZ" dirty="0"/>
              <a:t>zaměřený na výběr omezeného počtu stavebních prvků soustav a technologií</a:t>
            </a:r>
            <a:r>
              <a:rPr lang="cs-CZ" dirty="0" smtClean="0"/>
              <a:t>.</a:t>
            </a:r>
          </a:p>
          <a:p>
            <a:pPr lvl="1" algn="just"/>
            <a:r>
              <a:rPr lang="cs-CZ" dirty="0" smtClean="0"/>
              <a:t>Prvková typizace - </a:t>
            </a:r>
            <a:r>
              <a:rPr lang="cs-CZ" dirty="0"/>
              <a:t>zahrnuje výrobu jednotlivých stavebních </a:t>
            </a:r>
            <a:r>
              <a:rPr lang="cs-CZ" dirty="0" smtClean="0"/>
              <a:t>dílců.</a:t>
            </a:r>
          </a:p>
          <a:p>
            <a:pPr lvl="1" algn="just"/>
            <a:r>
              <a:rPr lang="cs-CZ" dirty="0" smtClean="0"/>
              <a:t>Objemová typizace - </a:t>
            </a:r>
            <a:r>
              <a:rPr lang="cs-CZ" dirty="0"/>
              <a:t>zahrnuje objemová řešení celých stavebních objektů nebo jejich </a:t>
            </a:r>
            <a:r>
              <a:rPr lang="cs-CZ" dirty="0" smtClean="0"/>
              <a:t>částí.</a:t>
            </a:r>
          </a:p>
          <a:p>
            <a:pPr algn="just"/>
            <a:r>
              <a:rPr lang="cs-CZ" b="1" dirty="0" smtClean="0"/>
              <a:t>Unifikace rozměrů </a:t>
            </a:r>
            <a:r>
              <a:rPr lang="cs-CZ" dirty="0" smtClean="0"/>
              <a:t>- </a:t>
            </a:r>
            <a:r>
              <a:rPr lang="cs-CZ" dirty="0"/>
              <a:t> použití stejných prvků hromadně vyráběných pro různé účely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/>
              <a:t>Prefabrikace</a:t>
            </a:r>
            <a:r>
              <a:rPr lang="cs-CZ" dirty="0"/>
              <a:t> </a:t>
            </a:r>
            <a:r>
              <a:rPr lang="cs-CZ" dirty="0" smtClean="0"/>
              <a:t>- </a:t>
            </a:r>
            <a:r>
              <a:rPr lang="cs-CZ" dirty="0"/>
              <a:t>je </a:t>
            </a:r>
            <a:r>
              <a:rPr lang="cs-CZ" dirty="0" smtClean="0"/>
              <a:t>výroba prvků </a:t>
            </a:r>
            <a:r>
              <a:rPr lang="cs-CZ" dirty="0"/>
              <a:t>nebo jejích částí mimo </a:t>
            </a:r>
            <a:r>
              <a:rPr lang="cs-CZ" dirty="0" smtClean="0"/>
              <a:t>místa </a:t>
            </a:r>
            <a:r>
              <a:rPr lang="cs-CZ" dirty="0"/>
              <a:t>jejich </a:t>
            </a:r>
            <a:r>
              <a:rPr lang="cs-CZ" dirty="0" smtClean="0"/>
              <a:t>využití (staveniště).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045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98</Words>
  <Application>Microsoft Office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1. Úvod po pozemního stavitelství </vt:lpstr>
      <vt:lpstr>Základní pojmy</vt:lpstr>
      <vt:lpstr>Základní pojmy</vt:lpstr>
      <vt:lpstr>Základní pojmy</vt:lpstr>
      <vt:lpstr>Modulová koordinace</vt:lpstr>
      <vt:lpstr>Typizace a prefabrikace ve stavebnictví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46</cp:revision>
  <dcterms:created xsi:type="dcterms:W3CDTF">2017-05-10T10:51:34Z</dcterms:created>
  <dcterms:modified xsi:type="dcterms:W3CDTF">2018-05-01T19:44:12Z</dcterms:modified>
</cp:coreProperties>
</file>