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63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7" y="9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517" y="1253448"/>
            <a:ext cx="9144000" cy="1417834"/>
          </a:xfrm>
        </p:spPr>
        <p:txBody>
          <a:bodyPr>
            <a:normAutofit/>
          </a:bodyPr>
          <a:lstStyle/>
          <a:p>
            <a:r>
              <a:rPr lang="cs-CZ" dirty="0"/>
              <a:t>Osobní doprava a přeprava</a:t>
            </a:r>
            <a:br>
              <a:rPr lang="cs-CZ" dirty="0"/>
            </a:br>
            <a:r>
              <a:rPr lang="cs-CZ" sz="2800" b="1" dirty="0"/>
              <a:t>Ing. Martina Hlatká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Cíl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Cílem předmětu je seznámit studenty s problematikou osobní dopravy. Studenti se seznámí se základními pojmy v oblasti osobní dopravy ve všech dopravních oborech, pochopí specifiku osobní dopravy, dokáží charakterizovat nové trendy v přepravě osob. Absolvent předmětu je schopen charakterizovat jednotlivé druhy osobní dopravy, oblasti působností, zákonitostí a specifika.</a:t>
            </a:r>
          </a:p>
        </p:txBody>
      </p:sp>
    </p:spTree>
    <p:extLst>
      <p:ext uri="{BB962C8B-B14F-4D97-AF65-F5344CB8AC3E}">
        <p14:creationId xmlns:p14="http://schemas.microsoft.com/office/powerpoint/2010/main" val="1438092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04395"/>
            <a:ext cx="10515600" cy="1174321"/>
          </a:xfrm>
        </p:spPr>
        <p:txBody>
          <a:bodyPr/>
          <a:lstStyle/>
          <a:p>
            <a:pPr algn="ctr"/>
            <a:r>
              <a:rPr lang="cs-CZ" b="1" dirty="0"/>
              <a:t>Základní okruhy studia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2514" y="1237130"/>
            <a:ext cx="10831286" cy="4939834"/>
          </a:xfrm>
        </p:spPr>
        <p:txBody>
          <a:bodyPr>
            <a:normAutofit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cs-CZ" dirty="0"/>
              <a:t>Historický vývoj osobní dopravy a přepravy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Aspekty osobní dopravy a přepravy a odbavování cestujících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Základní ukazatele v osobní dopravě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Kvalita v osobní dopravě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Metody určování proudů cestujících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Nerovnoměrnosti v přepravě osob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Příměstská doprava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Integrovaná doprava a taktový jízdní řád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Vysokorychlostní doprava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Nekonvenční doprava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Přestupní uzly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Ostatní dopravní systémy v osobní dopravě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5927" y="96184"/>
            <a:ext cx="10515600" cy="1138935"/>
          </a:xfrm>
        </p:spPr>
        <p:txBody>
          <a:bodyPr/>
          <a:lstStyle/>
          <a:p>
            <a:pPr algn="ctr"/>
            <a:r>
              <a:rPr lang="cs-CZ" dirty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3024" y="1091609"/>
            <a:ext cx="10738503" cy="4939586"/>
          </a:xfrm>
        </p:spPr>
        <p:txBody>
          <a:bodyPr>
            <a:normAutofit/>
          </a:bodyPr>
          <a:lstStyle/>
          <a:p>
            <a:r>
              <a:rPr lang="cs-CZ" sz="2000" dirty="0"/>
              <a:t>SUROVEC, P., 1998. </a:t>
            </a:r>
            <a:r>
              <a:rPr lang="cs-CZ" sz="2000" dirty="0" err="1"/>
              <a:t>T</a:t>
            </a:r>
            <a:r>
              <a:rPr lang="cs-CZ" sz="2000" i="1" dirty="0" err="1"/>
              <a:t>echnológia</a:t>
            </a:r>
            <a:r>
              <a:rPr lang="cs-CZ" sz="2000" i="1" dirty="0"/>
              <a:t> </a:t>
            </a:r>
            <a:r>
              <a:rPr lang="cs-CZ" sz="2000" i="1" dirty="0" err="1"/>
              <a:t>hromadnej</a:t>
            </a:r>
            <a:r>
              <a:rPr lang="cs-CZ" sz="2000" i="1" dirty="0"/>
              <a:t> </a:t>
            </a:r>
            <a:r>
              <a:rPr lang="cs-CZ" sz="2000" i="1" dirty="0" err="1"/>
              <a:t>osobnej</a:t>
            </a:r>
            <a:r>
              <a:rPr lang="cs-CZ" sz="2000" i="1" dirty="0"/>
              <a:t> dopravy (cestná a </a:t>
            </a:r>
            <a:r>
              <a:rPr lang="cs-CZ" sz="2000" i="1" dirty="0" err="1"/>
              <a:t>mestská</a:t>
            </a:r>
            <a:r>
              <a:rPr lang="cs-CZ" sz="2000" i="1" dirty="0"/>
              <a:t> doprava)</a:t>
            </a:r>
            <a:r>
              <a:rPr lang="cs-CZ" sz="2000" dirty="0"/>
              <a:t>. Žilinská univerzita v Žiline, EDIS. 157 str., ISBN 80-7100-494-4.</a:t>
            </a:r>
          </a:p>
          <a:p>
            <a:r>
              <a:rPr lang="cs-CZ" sz="2000" dirty="0"/>
              <a:t>VÍTEJTE NA ZEMI, 2014. </a:t>
            </a:r>
            <a:r>
              <a:rPr lang="cs-CZ" sz="2000" i="1" dirty="0"/>
              <a:t>Vývoj osobní dopravy v ČR. </a:t>
            </a:r>
            <a:r>
              <a:rPr lang="cs-CZ" sz="2000" dirty="0"/>
              <a:t>[online]. © 2013. [cit. 2014-01-10]. Dostupné z: &lt;http://www.vitejtenazemi.cz/</a:t>
            </a:r>
            <a:r>
              <a:rPr lang="cs-CZ" sz="2000" dirty="0" err="1"/>
              <a:t>cenia</a:t>
            </a:r>
            <a:r>
              <a:rPr lang="cs-CZ" sz="2000" dirty="0"/>
              <a:t>/</a:t>
            </a:r>
            <a:r>
              <a:rPr lang="cs-CZ" sz="2000" dirty="0" err="1"/>
              <a:t>index.php?p</a:t>
            </a:r>
            <a:r>
              <a:rPr lang="cs-CZ" sz="2000" dirty="0"/>
              <a:t>=</a:t>
            </a:r>
            <a:r>
              <a:rPr lang="cs-CZ" sz="2000" dirty="0" err="1"/>
              <a:t>vyvoj_osobni_dopravy_v_cr&amp;site</a:t>
            </a:r>
            <a:r>
              <a:rPr lang="cs-CZ" sz="2000" dirty="0"/>
              <a:t>=doprava&gt;.</a:t>
            </a:r>
          </a:p>
          <a:p>
            <a:r>
              <a:rPr lang="cs-CZ" sz="2000" dirty="0"/>
              <a:t>VONKA, J. a kol., 2001. </a:t>
            </a:r>
            <a:r>
              <a:rPr lang="cs-CZ" sz="2000" i="1" dirty="0"/>
              <a:t>Osobní doprava. </a:t>
            </a:r>
            <a:r>
              <a:rPr lang="cs-CZ" sz="2000" dirty="0"/>
              <a:t>1. vyd. Pardubice: Tiskařské středisko Univerzity Pardubice.170 s. Skripta DFJP. ISBN 80-7194-320-7. </a:t>
            </a:r>
          </a:p>
          <a:p>
            <a:r>
              <a:rPr lang="cs-CZ" sz="2000" dirty="0"/>
              <a:t>DRDLA, P., 2005. </a:t>
            </a:r>
            <a:r>
              <a:rPr lang="cs-CZ" sz="2000" i="1" dirty="0"/>
              <a:t>Technologie a řízení dopravy: městská hromadná doprava.</a:t>
            </a:r>
            <a:r>
              <a:rPr lang="cs-CZ" sz="2000" dirty="0"/>
              <a:t> Pardubice: Tiskařské středisko Univerzity Pardubice</a:t>
            </a:r>
          </a:p>
          <a:p>
            <a:r>
              <a:rPr lang="cs-CZ" sz="2000" dirty="0"/>
              <a:t>HABARDA, D., 1988. </a:t>
            </a:r>
            <a:r>
              <a:rPr lang="cs-CZ" sz="2000" i="1" dirty="0" err="1"/>
              <a:t>Mestská</a:t>
            </a:r>
            <a:r>
              <a:rPr lang="cs-CZ" sz="2000" i="1" dirty="0"/>
              <a:t> hromadná doprava</a:t>
            </a:r>
            <a:r>
              <a:rPr lang="cs-CZ" sz="2000" dirty="0"/>
              <a:t>. In </a:t>
            </a:r>
            <a:r>
              <a:rPr lang="cs-CZ" sz="2000" i="1" dirty="0" err="1"/>
              <a:t>Edícia</a:t>
            </a:r>
            <a:r>
              <a:rPr lang="cs-CZ" sz="2000" i="1" dirty="0"/>
              <a:t> </a:t>
            </a:r>
            <a:r>
              <a:rPr lang="cs-CZ" sz="2000" i="1" dirty="0" err="1"/>
              <a:t>dopravnej</a:t>
            </a:r>
            <a:r>
              <a:rPr lang="cs-CZ" sz="2000" i="1" dirty="0"/>
              <a:t> </a:t>
            </a:r>
            <a:r>
              <a:rPr lang="cs-CZ" sz="2000" i="1" dirty="0" err="1"/>
              <a:t>literatúry</a:t>
            </a:r>
            <a:r>
              <a:rPr lang="cs-CZ" sz="2000" dirty="0"/>
              <a:t>. 2. </a:t>
            </a:r>
            <a:r>
              <a:rPr lang="cs-CZ" sz="2000" dirty="0" err="1"/>
              <a:t>preprac</a:t>
            </a:r>
            <a:r>
              <a:rPr lang="cs-CZ" sz="2000" dirty="0"/>
              <a:t>. vyd. Bratislava: Alfa. 438 s. </a:t>
            </a:r>
            <a:r>
              <a:rPr lang="cs-CZ" sz="2000" dirty="0" err="1"/>
              <a:t>Edícia</a:t>
            </a:r>
            <a:r>
              <a:rPr lang="cs-CZ" sz="2000" dirty="0"/>
              <a:t> </a:t>
            </a:r>
            <a:r>
              <a:rPr lang="cs-CZ" sz="2000" dirty="0" err="1"/>
              <a:t>dopravnej</a:t>
            </a:r>
            <a:r>
              <a:rPr lang="cs-CZ" sz="2000" dirty="0"/>
              <a:t> </a:t>
            </a:r>
            <a:r>
              <a:rPr lang="cs-CZ" sz="2000" dirty="0" err="1"/>
              <a:t>literatúry</a:t>
            </a:r>
            <a:r>
              <a:rPr lang="cs-CZ" sz="2000" dirty="0"/>
              <a:t>.</a:t>
            </a:r>
          </a:p>
          <a:p>
            <a:r>
              <a:rPr lang="cs-CZ" sz="2000" dirty="0"/>
              <a:t>VONKA, J., 2004. </a:t>
            </a:r>
            <a:r>
              <a:rPr lang="cs-CZ" sz="2000" i="1" dirty="0"/>
              <a:t>Osobní doprava</a:t>
            </a:r>
            <a:r>
              <a:rPr lang="cs-CZ" sz="2000" dirty="0"/>
              <a:t>. 2. vyd. </a:t>
            </a:r>
            <a:r>
              <a:rPr lang="cs-CZ" sz="2000" dirty="0" err="1"/>
              <a:t>Patdubice</a:t>
            </a:r>
            <a:r>
              <a:rPr lang="cs-CZ" sz="2000" dirty="0"/>
              <a:t>: Univerzita Pardubice. 162 s. ISBN 80-7194-630-3.</a:t>
            </a:r>
          </a:p>
          <a:p>
            <a:r>
              <a:rPr lang="cs-CZ" sz="2000" dirty="0"/>
              <a:t>KUBÁT, B., 2010. </a:t>
            </a:r>
            <a:r>
              <a:rPr lang="cs-CZ" sz="2000" i="1" dirty="0"/>
              <a:t>Městská a příměstská kolejová doprava</a:t>
            </a:r>
            <a:r>
              <a:rPr lang="cs-CZ" sz="2000" dirty="0"/>
              <a:t>. Vyd. 1.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 Česká republika. 347 s. ISBN 978-80-7357-539-7.</a:t>
            </a:r>
          </a:p>
          <a:p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5169" y="129092"/>
            <a:ext cx="10515600" cy="890874"/>
          </a:xfrm>
        </p:spPr>
        <p:txBody>
          <a:bodyPr/>
          <a:lstStyle/>
          <a:p>
            <a:pPr algn="ctr"/>
            <a:r>
              <a:rPr lang="cs-CZ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17581"/>
            <a:ext cx="10738503" cy="55543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000" dirty="0"/>
          </a:p>
          <a:p>
            <a:r>
              <a:rPr lang="cs-CZ" sz="2000" dirty="0"/>
              <a:t>DRDLA, P., 2013a. </a:t>
            </a:r>
            <a:r>
              <a:rPr lang="cs-CZ" sz="2000" i="1" dirty="0"/>
              <a:t>Integrované dopravní systémy</a:t>
            </a:r>
            <a:r>
              <a:rPr lang="cs-CZ" sz="2000" dirty="0"/>
              <a:t> - </a:t>
            </a:r>
            <a:r>
              <a:rPr lang="cs-CZ" sz="2000" i="1" dirty="0"/>
              <a:t>přednáškové prezentace v </a:t>
            </a:r>
            <a:r>
              <a:rPr lang="cs-CZ" sz="2000" i="1" dirty="0" err="1"/>
              <a:t>Power</a:t>
            </a:r>
            <a:r>
              <a:rPr lang="cs-CZ" sz="2000" i="1" dirty="0"/>
              <a:t> Pointu. </a:t>
            </a:r>
            <a:r>
              <a:rPr lang="cs-CZ" sz="2000" dirty="0"/>
              <a:t>[online]. © 2014. [cit. 2014-01-16]. Dostupné z: &lt;http://www.drdla.wz.cz/podklady.htm&gt;.</a:t>
            </a:r>
          </a:p>
          <a:p>
            <a:r>
              <a:rPr lang="cs-CZ" sz="2000" dirty="0"/>
              <a:t>DRDLA, P., 2013b. </a:t>
            </a:r>
            <a:r>
              <a:rPr lang="cs-CZ" sz="2000" i="1" dirty="0"/>
              <a:t>Materiály pro výuku </a:t>
            </a:r>
            <a:r>
              <a:rPr lang="cs-CZ" sz="2000" i="1" dirty="0" err="1"/>
              <a:t>predmetu</a:t>
            </a:r>
            <a:r>
              <a:rPr lang="cs-CZ" sz="2000" i="1" dirty="0"/>
              <a:t> Integrované dopravní systémy (PIDSP, PIDSK) - 2. část. </a:t>
            </a:r>
            <a:r>
              <a:rPr lang="cs-CZ" sz="2000" dirty="0"/>
              <a:t>[online]. © 2014. [cit. 2014-01-16]. Dostupné z: &lt;http://www.drdla.wz.cz/podklady.htm&gt;.</a:t>
            </a:r>
          </a:p>
          <a:p>
            <a:r>
              <a:rPr lang="cs-CZ" sz="2000" dirty="0"/>
              <a:t>GOGOLA, M., 2013. </a:t>
            </a:r>
            <a:r>
              <a:rPr lang="cs-CZ" sz="2000" i="1" dirty="0"/>
              <a:t>Hromadná </a:t>
            </a:r>
            <a:r>
              <a:rPr lang="cs-CZ" sz="2000" i="1" dirty="0" err="1"/>
              <a:t>osobná</a:t>
            </a:r>
            <a:r>
              <a:rPr lang="cs-CZ" sz="2000" i="1" dirty="0"/>
              <a:t> doprava</a:t>
            </a:r>
            <a:r>
              <a:rPr lang="cs-CZ" sz="2000" dirty="0"/>
              <a:t> - </a:t>
            </a:r>
            <a:r>
              <a:rPr lang="cs-CZ" sz="2000" i="1" dirty="0"/>
              <a:t>přednáškové materiály z daného předmětu. </a:t>
            </a:r>
            <a:r>
              <a:rPr lang="cs-CZ" sz="2000" dirty="0"/>
              <a:t>Soukromé materiály autora.</a:t>
            </a:r>
          </a:p>
          <a:p>
            <a:r>
              <a:rPr lang="cs-CZ" sz="2000" dirty="0"/>
              <a:t>MALÝ, F., 2002.</a:t>
            </a:r>
            <a:r>
              <a:rPr lang="cs-CZ" sz="2000" i="1" dirty="0"/>
              <a:t> </a:t>
            </a:r>
            <a:r>
              <a:rPr lang="cs-CZ" sz="2000" i="1" dirty="0" err="1"/>
              <a:t>Intramuros</a:t>
            </a:r>
            <a:r>
              <a:rPr lang="cs-CZ" sz="2000" i="1" dirty="0"/>
              <a:t> – metodika posuzování integrovaných dopravních systémů. </a:t>
            </a:r>
            <a:r>
              <a:rPr lang="cs-CZ" sz="2000" dirty="0"/>
              <a:t>[online]. Vydáno v rámci společného programu Doprava pro 21. století nadací Partnerství a VIA. Plzeň. © 2002. [cit. 2014-01-16]. Dostupné z: &lt;http://www.drdla.wz.cz/podklady.htm&gt;.</a:t>
            </a:r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0399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145</Words>
  <Application>Microsoft Office PowerPoint</Application>
  <PresentationFormat>Širokoúhlá obrazovka</PresentationFormat>
  <Paragraphs>37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Osobní doprava a přeprava Ing. Martina Hlatká</vt:lpstr>
      <vt:lpstr>Cíl předmětu</vt:lpstr>
      <vt:lpstr>Základní okruhy studia</vt:lpstr>
      <vt:lpstr>Literatura</vt:lpstr>
      <vt:lpstr>Literatura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Natálie Hlatká</cp:lastModifiedBy>
  <cp:revision>44</cp:revision>
  <dcterms:created xsi:type="dcterms:W3CDTF">2017-05-10T10:51:34Z</dcterms:created>
  <dcterms:modified xsi:type="dcterms:W3CDTF">2017-06-30T21:25:05Z</dcterms:modified>
</cp:coreProperties>
</file>