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  <p:sldId id="29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9</a:t>
            </a:r>
            <a:r>
              <a:rPr lang="cs-CZ" b="1" dirty="0" smtClean="0"/>
              <a:t>. </a:t>
            </a:r>
            <a:r>
              <a:rPr lang="cs-CZ" b="1" dirty="0" smtClean="0"/>
              <a:t>Vysokorychlostní doprava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200" dirty="0" smtClean="0"/>
          </a:p>
          <a:p>
            <a:pPr marL="0" indent="0" algn="just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sz="3200" dirty="0" smtClean="0"/>
              <a:t>Aby </a:t>
            </a:r>
            <a:r>
              <a:rPr lang="cs-CZ" sz="3200" dirty="0"/>
              <a:t>zůstala železnice konkurenceschopná i pro přepravu na delší vzdálenosti, začaly sílit tendence na zvyšování traťové rychlosti na jednotlivých tratích nebo úsecích. Vedle toho se objevila pochopitelně snaha o provozování speciálních vozidel s vysokou konstrukční rychlostí.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Hlavní transevropské VR koridory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východ - západ</a:t>
            </a:r>
            <a:r>
              <a:rPr lang="cs-CZ" dirty="0"/>
              <a:t>: Londýn - Berlín - Varšava, Paříž - Vídeň - Budapešť, Barcelona - Milán - Bělehrad,</a:t>
            </a:r>
          </a:p>
          <a:p>
            <a:pPr lvl="0"/>
            <a:r>
              <a:rPr lang="cs-CZ" b="1" dirty="0"/>
              <a:t>severozápad - jihovýchod</a:t>
            </a:r>
            <a:r>
              <a:rPr lang="cs-CZ" dirty="0"/>
              <a:t>: Londýn - Paříž - Marseille, Haag - Milán - Bologna, Hamburk - Praha - Bělehrad,</a:t>
            </a:r>
          </a:p>
          <a:p>
            <a:pPr lvl="0"/>
            <a:r>
              <a:rPr lang="cs-CZ" b="1" dirty="0"/>
              <a:t>jihozápad - severovýchod</a:t>
            </a:r>
            <a:r>
              <a:rPr lang="cs-CZ" dirty="0"/>
              <a:t>: Paříž - Haag, Barcelona - Stuttgart – Hamburk, Terst - Ostrava - Varšava.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Systém páteřní sítě evropských koridorů v ČR</a:t>
            </a:r>
            <a:r>
              <a:rPr lang="cs-CZ" b="1" i="1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(Německo) - Děčín - Praha - Česká Třebová - Brno - Břeclav - (Rakousko),</a:t>
            </a:r>
          </a:p>
          <a:p>
            <a:pPr lvl="0"/>
            <a:r>
              <a:rPr lang="cs-CZ" dirty="0"/>
              <a:t>(Rakousko) - Břeclav - Přerov – Petrovice u Karviné - (Polsko) + odbočná větev Česká Třebová - Přerov,</a:t>
            </a:r>
          </a:p>
          <a:p>
            <a:pPr lvl="0"/>
            <a:r>
              <a:rPr lang="cs-CZ" dirty="0"/>
              <a:t>(Německo) - Cheb - Plzeň - Praha – Olomouc - Ostrava - (Slovensko),</a:t>
            </a:r>
          </a:p>
          <a:p>
            <a:pPr lvl="0"/>
            <a:r>
              <a:rPr lang="cs-CZ" dirty="0"/>
              <a:t>(Německo) - Děčín - Praha – Veselí nad Lužnicí - Horní Dvořiště - (Rakousko).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Segregovaný provoz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Jedná se o takový způsob, kdy jsou na vysokorychlostních tratích provozovány pouze rychlé vlaky osobní přepravy s vyloučením (i rychlé) nákladní dopravy. Vysokorychlostní vlaky jsou většinou tvořeny z ucelených elektrických motorových jednotek, jedou na jednotlivých úsecích zhruba stejnou rychlostí (jejich trasy jsou rovnoběžné) – vytváří podmínky výhodného rovnoběžného (nejlépe taktového) grafikonu. Nedochází zde tedy k předjíždění a není z toho důvodu nutno stavět na trati výhybny ani kolejové spojky.</a:t>
            </a:r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Smíšený provoz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Technické podmínky pro výstavbu vysokorychlostních tratí se smíšeným provozem jsou náročnější. Požaduje se menší sklon (do 12,5 </a:t>
            </a:r>
            <a:r>
              <a:rPr lang="cs-CZ" baseline="30000" dirty="0"/>
              <a:t>0</a:t>
            </a:r>
            <a:r>
              <a:rPr lang="cs-CZ" dirty="0"/>
              <a:t>/</a:t>
            </a:r>
            <a:r>
              <a:rPr lang="cs-CZ" baseline="-25000" dirty="0"/>
              <a:t>00</a:t>
            </a:r>
            <a:r>
              <a:rPr lang="cs-CZ" dirty="0"/>
              <a:t>), normální převýšení v obloucích, maximální hmotnost na nápravu 22 t, větší poloměr oblouků, budování výhyben po cca 30 km, mezi nimi cca po 15 km traťové kolejové spojky a využití obousměrného traťového zabezpečovacího zařízení pro jednotlivé traťové koleje.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Pro vysokorychlostní tratě se smíšeným provozem jsou charakteristické tyto znaky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/>
              <a:t>provozování vysokorychlostních osobních vlaků v taktu,</a:t>
            </a:r>
          </a:p>
          <a:p>
            <a:pPr lvl="0"/>
            <a:r>
              <a:rPr lang="cs-CZ" dirty="0"/>
              <a:t>snižování přepravy hromadných substrátů a zvyšování podílu menších, rychlých zásilek,</a:t>
            </a:r>
          </a:p>
          <a:p>
            <a:pPr lvl="0"/>
            <a:r>
              <a:rPr lang="cs-CZ" dirty="0"/>
              <a:t>zkracování doby přepravy,</a:t>
            </a:r>
          </a:p>
          <a:p>
            <a:pPr lvl="0"/>
            <a:r>
              <a:rPr lang="cs-CZ" dirty="0"/>
              <a:t>zvyšování podílu přeprav v nočních hodinách, tj. převzetí zásilky od přepravce v odpoledních nebo večerních hodinách a s jejím dodáním v ranních hodinách následujícího dne,</a:t>
            </a:r>
          </a:p>
          <a:p>
            <a:pPr lvl="0"/>
            <a:r>
              <a:rPr lang="cs-CZ" dirty="0"/>
              <a:t>zvyšování počtu přímých vlaků bez využití seřaďovacích stanic (s tím souvisí redukce počtu těchto stanic),</a:t>
            </a:r>
          </a:p>
          <a:p>
            <a:pPr lvl="0"/>
            <a:r>
              <a:rPr lang="cs-CZ" dirty="0"/>
              <a:t>zvyšování nároků na přesnost dodání,</a:t>
            </a:r>
          </a:p>
          <a:p>
            <a:pPr lvl="0"/>
            <a:r>
              <a:rPr lang="cs-CZ" dirty="0"/>
              <a:t>dělbou dopravní práce mezi silniční a železniční dopravou - zavádění systému „kombinované přepravy“.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Požadavky na vysokorychlostní tratě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sz="3200" dirty="0" smtClean="0"/>
          </a:p>
          <a:p>
            <a:pPr marL="0" lvl="0" indent="0">
              <a:buNone/>
            </a:pPr>
            <a:r>
              <a:rPr lang="cs-CZ" sz="3200" i="1" dirty="0" smtClean="0"/>
              <a:t>Kvantitativní </a:t>
            </a:r>
            <a:r>
              <a:rPr lang="cs-CZ" sz="3200" i="1" dirty="0"/>
              <a:t>požadavky na vysokorychlostní tratě</a:t>
            </a:r>
            <a:r>
              <a:rPr lang="cs-CZ" sz="3200" i="1" dirty="0" smtClean="0"/>
              <a:t>:</a:t>
            </a:r>
          </a:p>
          <a:p>
            <a:pPr marL="0" lvl="0" indent="0">
              <a:buNone/>
            </a:pPr>
            <a:r>
              <a:rPr lang="cs-CZ" sz="3200" i="1" dirty="0"/>
              <a:t>Kvalitativní požadavky na vysokorychlostní tratě: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207</Words>
  <Application>Microsoft Office PowerPoint</Application>
  <PresentationFormat>Širokoúhlá obrazovka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Osobní doprava a přeprava: 9. Vysokorychlostní doprava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77</cp:revision>
  <dcterms:created xsi:type="dcterms:W3CDTF">2017-05-10T10:51:34Z</dcterms:created>
  <dcterms:modified xsi:type="dcterms:W3CDTF">2017-06-30T12:50:33Z</dcterms:modified>
</cp:coreProperties>
</file>