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3" r:id="rId4"/>
    <p:sldId id="299" r:id="rId5"/>
    <p:sldId id="298" r:id="rId6"/>
    <p:sldId id="296" r:id="rId7"/>
    <p:sldId id="294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Osobní doprava a přeprava: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8</a:t>
            </a:r>
            <a:r>
              <a:rPr lang="cs-CZ" b="1" dirty="0" smtClean="0"/>
              <a:t>. </a:t>
            </a:r>
            <a:r>
              <a:rPr lang="cs-CZ" b="1" dirty="0" smtClean="0"/>
              <a:t>Integrovaná doprava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7416"/>
            <a:ext cx="10515600" cy="51495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/>
              <a:t>Definice:</a:t>
            </a:r>
          </a:p>
          <a:p>
            <a:pPr marL="0" indent="0">
              <a:buNone/>
            </a:pPr>
            <a:endParaRPr lang="cs-CZ" sz="3200" b="1" dirty="0" smtClean="0"/>
          </a:p>
          <a:p>
            <a:pPr marL="0" indent="0" algn="just">
              <a:buNone/>
            </a:pPr>
            <a:r>
              <a:rPr lang="cs-CZ" sz="3200" dirty="0"/>
              <a:t>„</a:t>
            </a:r>
            <a:r>
              <a:rPr lang="cs-CZ" sz="3200" i="1" dirty="0"/>
              <a:t>Integrovaný dopravní systém je způsob koordinovaného využití více druhů veřejné hromadné dopravy provozované více dopravci (včetně řízených návazností na individuální automobilovou dopravu) směřující k zabezpečení účelné a hospodárné dopravní obslužnosti zájmového území z hlediska ekonomických i mimoekonomických potřeb osob a institucí systémem dotčených.</a:t>
            </a:r>
            <a:r>
              <a:rPr lang="cs-CZ" sz="3200" dirty="0"/>
              <a:t>“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Ve vztahu k cestujícím, kteří jsou pro IDS principiální, je IDS charakterizován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jednotnou společnou dopravní nabídkou (</a:t>
            </a:r>
            <a:r>
              <a:rPr lang="cs-CZ" b="1" dirty="0"/>
              <a:t>koordinované jízdní řády</a:t>
            </a:r>
            <a:r>
              <a:rPr lang="cs-CZ" dirty="0"/>
              <a:t>);</a:t>
            </a:r>
          </a:p>
          <a:p>
            <a:pPr lvl="0"/>
            <a:r>
              <a:rPr lang="cs-CZ" b="1" dirty="0"/>
              <a:t>jedním společným tarifem</a:t>
            </a:r>
            <a:r>
              <a:rPr lang="cs-CZ" dirty="0"/>
              <a:t> s jednotnou nabídkou společných jízdenek;</a:t>
            </a:r>
          </a:p>
          <a:p>
            <a:pPr lvl="0"/>
            <a:r>
              <a:rPr lang="cs-CZ" dirty="0"/>
              <a:t>jednotnými </a:t>
            </a:r>
            <a:r>
              <a:rPr lang="cs-CZ" b="1" dirty="0"/>
              <a:t>společnými přepravními podmínkami</a:t>
            </a:r>
            <a:r>
              <a:rPr lang="cs-CZ" dirty="0"/>
              <a:t>;</a:t>
            </a:r>
          </a:p>
          <a:p>
            <a:pPr lvl="0"/>
            <a:r>
              <a:rPr lang="cs-CZ" dirty="0"/>
              <a:t>zaručenými </a:t>
            </a:r>
            <a:r>
              <a:rPr lang="cs-CZ" b="1" dirty="0"/>
              <a:t>standardy kvality dopravy</a:t>
            </a:r>
            <a:r>
              <a:rPr lang="cs-CZ" dirty="0"/>
              <a:t>;</a:t>
            </a:r>
          </a:p>
          <a:p>
            <a:pPr lvl="0"/>
            <a:r>
              <a:rPr lang="cs-CZ" dirty="0"/>
              <a:t>jednotným</a:t>
            </a:r>
            <a:r>
              <a:rPr lang="cs-CZ" b="1" dirty="0"/>
              <a:t> společným informačním servisem</a:t>
            </a:r>
            <a:r>
              <a:rPr lang="cs-CZ" dirty="0"/>
              <a:t> a</a:t>
            </a:r>
          </a:p>
          <a:p>
            <a:pPr lvl="0"/>
            <a:r>
              <a:rPr lang="cs-CZ" dirty="0"/>
              <a:t>jednotnou prezentací systému ve vztahu k veřejnosti (každý druh dopravy a každý dopravce na cestujícího „mluví“ stejně a srozumitelně v obsahu i formě).</a:t>
            </a:r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/>
              <a:t>Integrace</a:t>
            </a:r>
            <a:r>
              <a:rPr lang="cs-CZ" dirty="0"/>
              <a:t>, tedy sdružení, ve smyslu definice IDS je založena na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/>
          </a:p>
          <a:p>
            <a:pPr lvl="0" algn="just"/>
            <a:r>
              <a:rPr lang="cs-CZ" dirty="0"/>
              <a:t>kombinovaném používání několika druhů dopravy pro uspokojení přepravní potřeby uživatele,</a:t>
            </a:r>
          </a:p>
          <a:p>
            <a:pPr lvl="0" algn="just"/>
            <a:r>
              <a:rPr lang="cs-CZ" dirty="0"/>
              <a:t>koordinaci v oblasti přepravně-provozní, směřující k zajištění optimálních vazeb mezi spoji a dopravními prostředky provozovanými různými dopravci a ve společném nebo vzájemně provázaném poskytování souvisejících služeb,</a:t>
            </a:r>
          </a:p>
          <a:p>
            <a:pPr lvl="0" algn="just"/>
            <a:r>
              <a:rPr lang="cs-CZ" dirty="0"/>
              <a:t>koordinaci v oblasti tarifní, spočívající v používání jednotného tarifu u zúčastněných dopravců, aniž by tím musela být dotčena platnost jiných tarifů používaných těmito dopravci,</a:t>
            </a:r>
          </a:p>
          <a:p>
            <a:pPr lvl="0" algn="just"/>
            <a:r>
              <a:rPr lang="cs-CZ" dirty="0"/>
              <a:t>kooperaci v oblasti ekonomiky, organizace a řízení mezi dopravci a dalšími subjekty zodpovědnými za veřejnou hromadnou dopravu, směřující k zajištění výše uvedené koordinace takovým způsobem, aby bylo dosahováno optimálního vztahu mezi náklady a přínosy této služby pro osoby a organizace systémem dotčené, při respektování hledisek ekonomických i mimoekonomických.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00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Organizace, zajišťování a provozování dopravy se děje vždy ve třech složkách IDS. Těmito složkami jsou tyto tři vzájemně provázané podsystémy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pPr lvl="0"/>
            <a:r>
              <a:rPr lang="cs-CZ" dirty="0"/>
              <a:t>podsystém organizačně-ekonomický,</a:t>
            </a:r>
          </a:p>
          <a:p>
            <a:pPr lvl="0"/>
            <a:r>
              <a:rPr lang="cs-CZ" dirty="0"/>
              <a:t>podsystém tarifní,</a:t>
            </a:r>
          </a:p>
          <a:p>
            <a:pPr lvl="0"/>
            <a:r>
              <a:rPr lang="cs-CZ" dirty="0"/>
              <a:t>podsystém dopravní.</a:t>
            </a:r>
          </a:p>
          <a:p>
            <a:pPr lvl="0"/>
            <a:endParaRPr lang="cs-CZ" dirty="0"/>
          </a:p>
          <a:p>
            <a:pPr marL="0" indent="0" algn="just">
              <a:buNone/>
            </a:pPr>
            <a:endParaRPr lang="cs-CZ" i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355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dirty="0"/>
              <a:t>Projevy integrace v podsystémech IDS:</a:t>
            </a:r>
            <a:endParaRPr lang="cs-CZ" dirty="0"/>
          </a:p>
          <a:p>
            <a:pPr marL="0" indent="0">
              <a:buNone/>
            </a:pPr>
            <a:endParaRPr lang="cs-CZ" b="1" i="1" dirty="0" smtClean="0"/>
          </a:p>
          <a:p>
            <a:pPr marL="0" indent="0">
              <a:buNone/>
            </a:pPr>
            <a:endParaRPr lang="cs-CZ" b="1" i="1" dirty="0"/>
          </a:p>
          <a:p>
            <a:pPr lvl="0"/>
            <a:r>
              <a:rPr lang="cs-CZ" dirty="0"/>
              <a:t>integrace organizace a ekonomiky,</a:t>
            </a:r>
          </a:p>
          <a:p>
            <a:pPr lvl="0"/>
            <a:r>
              <a:rPr lang="cs-CZ" dirty="0"/>
              <a:t>tarifní integrace,</a:t>
            </a:r>
          </a:p>
          <a:p>
            <a:pPr lvl="0"/>
            <a:r>
              <a:rPr lang="cs-CZ" dirty="0"/>
              <a:t>dopravní integrace.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cs-CZ" sz="3200" b="1" dirty="0"/>
              <a:t>Integrované dopravní systémy v ČR </a:t>
            </a:r>
            <a:r>
              <a:rPr lang="cs-CZ" sz="3200" b="1" dirty="0" smtClean="0"/>
              <a:t>:</a:t>
            </a:r>
          </a:p>
          <a:p>
            <a:pPr lvl="0" algn="just"/>
            <a:r>
              <a:rPr lang="cs-CZ" sz="3200" dirty="0"/>
              <a:t>jednotný regionální dopravní systém založený na preferenci páteřní kolejové dopravy (železnice, metro, tramvaj), autobusová doprava je organizována především jako návazná doprava k terminálům, budovaným u stanic kolejové dopravy,</a:t>
            </a:r>
          </a:p>
          <a:p>
            <a:pPr lvl="0" algn="just"/>
            <a:r>
              <a:rPr lang="cs-CZ" sz="3200" dirty="0"/>
              <a:t>systém umožňuje kombinovaný způsob přepravy osobním automobilem a prostředky hromadné dopravy, realizovaný prostřednictvím záchytných parkovišť P&amp;R, budovaných při terminálech páteřní kolejové dopravy na okraji města a v jeho okolí,</a:t>
            </a:r>
          </a:p>
          <a:p>
            <a:pPr lvl="0" algn="just"/>
            <a:r>
              <a:rPr lang="cs-CZ" sz="3200" dirty="0"/>
              <a:t>jednotný přestupní tarifní systém, umožňující uskutečnit cestu na jeden jízdní doklad s potřebnými přestupy, bez ohledu na zvolený dopravní prostředek a dopravce,</a:t>
            </a:r>
          </a:p>
          <a:p>
            <a:pPr lvl="0" algn="just"/>
            <a:r>
              <a:rPr lang="cs-CZ" sz="3200" dirty="0"/>
              <a:t>vytvoření podmínek pro tržní a konkurenční prostředí na dopravním trhu s cílem udržet potřebnou ekonomickou efektivitu provozu, při zachování dopravní koordinace a kooperace.</a:t>
            </a:r>
          </a:p>
          <a:p>
            <a:pPr marL="0" lvl="0" indent="0">
              <a:buNone/>
            </a:pP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288</Words>
  <Application>Microsoft Office PowerPoint</Application>
  <PresentationFormat>Širokoúhlá obrazovka</PresentationFormat>
  <Paragraphs>36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Osobní doprava a přeprava: 8. Integrovaná doprava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Hlatká Martina</cp:lastModifiedBy>
  <cp:revision>76</cp:revision>
  <dcterms:created xsi:type="dcterms:W3CDTF">2017-05-10T10:51:34Z</dcterms:created>
  <dcterms:modified xsi:type="dcterms:W3CDTF">2017-06-30T12:46:18Z</dcterms:modified>
</cp:coreProperties>
</file>