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6" r:id="rId6"/>
    <p:sldId id="29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Osobní doprava a přeprava: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7</a:t>
            </a:r>
            <a:r>
              <a:rPr lang="cs-CZ" b="1" dirty="0" smtClean="0"/>
              <a:t>. </a:t>
            </a:r>
            <a:r>
              <a:rPr lang="cs-CZ" b="1" dirty="0" smtClean="0"/>
              <a:t>Příměstská doprava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Příměstská doprava: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 algn="just">
              <a:buNone/>
            </a:pPr>
            <a:r>
              <a:rPr lang="cs-CZ" sz="3200" dirty="0"/>
              <a:t>Pod pojem </a:t>
            </a:r>
            <a:r>
              <a:rPr lang="cs-CZ" sz="3200" b="1" dirty="0"/>
              <a:t>příměstská doprava</a:t>
            </a:r>
            <a:r>
              <a:rPr lang="cs-CZ" sz="3200" dirty="0"/>
              <a:t> se zahrnují obecně všechny dopravně-přepravní vztahy mezi tzv. vnitřním městem a tzv. vnější aglomerací města. Charakter této dopravy je tedy „</a:t>
            </a:r>
            <a:r>
              <a:rPr lang="cs-CZ" sz="3200" i="1" dirty="0"/>
              <a:t>centristicky dostředný“</a:t>
            </a:r>
            <a:r>
              <a:rPr lang="cs-CZ" sz="3200" dirty="0"/>
              <a:t>, protože na rozdíl od dopravy regionální </a:t>
            </a:r>
            <a:r>
              <a:rPr lang="cs-CZ" sz="3200" i="1" dirty="0"/>
              <a:t>netvoří linky se svými spoji síť</a:t>
            </a:r>
            <a:r>
              <a:rPr lang="cs-CZ" sz="3200" dirty="0"/>
              <a:t>, ale jsou uspořádány paprskovitě.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b="1" dirty="0" smtClean="0"/>
              <a:t>Požadavky </a:t>
            </a:r>
            <a:r>
              <a:rPr lang="cs-CZ" b="1" dirty="0"/>
              <a:t>na organizaci příměstské </a:t>
            </a:r>
            <a:r>
              <a:rPr lang="cs-CZ" b="1" dirty="0" smtClean="0"/>
              <a:t>dopravy</a:t>
            </a:r>
            <a:r>
              <a:rPr lang="cs-CZ" dirty="0" smtClean="0"/>
              <a:t>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dirty="0" smtClean="0"/>
              <a:t>Počet </a:t>
            </a:r>
            <a:r>
              <a:rPr lang="cs-CZ" dirty="0"/>
              <a:t>příměstských dopravních prostředků by měl zajišťovat plné uspokojení přepravních potřeb obyvatelstva v aglomeraci a to nejen z hlediska celkových přepravních požadavků cestujících během 24 hodin, ale zejména v jednotlivých špičkách s ohledem na jednotlivé dny týdne.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dirty="0"/>
              <a:t>Dopravní prostředky musí být provozovány účelně pro zajištění pravidelné přepravy nejen v tzv. silnějším přepravním směru, ale i ve směru opačném.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dirty="0"/>
              <a:t>Musí být zabezpečena dostatečná hustota dopravních prostředků - a to takovým způsobem, aby docházelo k minimálním časovým ztrátám během jízdy a čekání na spoj.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dirty="0"/>
              <a:t>Zastavování spojů na jednotlivých místech zastavení se musí organizovat s ohledem na časové kritérium a místní potřeby. </a:t>
            </a:r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Zásady koncepce řešení příměstské dopravy: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lvl="0" indent="-514350" algn="just">
              <a:buFont typeface="+mj-lt"/>
              <a:buAutoNum type="alphaLcParenR"/>
            </a:pPr>
            <a:r>
              <a:rPr lang="cs-CZ" dirty="0"/>
              <a:t>Oddělení osobní dopravy od nákladní na území města. Veškerá nákladní doprava by měla být vedena objízdnými trasami vně vlastního města.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cs-CZ" dirty="0"/>
              <a:t>Oddělení dálkové osobní dopravy od příměstské dopravy. 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cs-CZ" dirty="0"/>
              <a:t>Vedení příměstské, u železnice a rychlodrah i dálkové osobní dopravy přes střed města průjezdným způsobem. 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cs-CZ" dirty="0"/>
              <a:t>Zajištění plné návaznosti příměstské dopravy na dopravu dálkovou a městskou. </a:t>
            </a:r>
          </a:p>
          <a:p>
            <a:pPr lvl="0"/>
            <a:endParaRPr lang="cs-CZ" dirty="0"/>
          </a:p>
          <a:p>
            <a:pPr marL="0" indent="0" algn="just">
              <a:buNone/>
            </a:pPr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Nároky kladené na příměstskou dopravu</a:t>
            </a:r>
            <a:r>
              <a:rPr lang="cs-CZ" b="1" i="1" dirty="0" smtClean="0"/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rychlost </a:t>
            </a:r>
            <a:r>
              <a:rPr lang="cs-CZ" dirty="0"/>
              <a:t>přepravy,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četnost spojů,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pravidelnost,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pohodlí,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bezpečnost,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spolehlivost,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přiměřená cena jízdného,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zdvořilé a ochotné jednání.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cs-CZ" sz="3200" b="1" dirty="0"/>
              <a:t>Organizace příměstské </a:t>
            </a:r>
            <a:r>
              <a:rPr lang="cs-CZ" sz="3200" b="1" dirty="0" smtClean="0"/>
              <a:t>dopravy:</a:t>
            </a:r>
          </a:p>
          <a:p>
            <a:pPr lvl="0"/>
            <a:r>
              <a:rPr lang="cs-CZ" sz="3200" i="1" dirty="0"/>
              <a:t>provozování příměstské dopravy po společné dopravní cestě s ostatní (zejména silniční) dopravou</a:t>
            </a:r>
            <a:r>
              <a:rPr lang="cs-CZ" sz="3200" dirty="0"/>
              <a:t> – jedná se o méně investičně náročnou variantu, kdy sice by měla být příměstská doprava během ranních a odpoledních špiček upřednostňována, ale převládají zde provozní problémy  (např. propustnost tratí) v souvislosti se souběžným provozováním ostatní dopravy v příměstské silniční dopravě jde o provoz příměstských spojů po společné silniční síti, v příměstské železniční dopravě o smíšený provoz s ostatními druhy vlaků.</a:t>
            </a:r>
          </a:p>
          <a:p>
            <a:pPr lvl="0"/>
            <a:r>
              <a:rPr lang="cs-CZ" sz="3200" i="1" dirty="0"/>
              <a:t>provozování příměstské dopravy na zvláštní dopravní cestě</a:t>
            </a:r>
            <a:r>
              <a:rPr lang="cs-CZ" sz="3200" dirty="0"/>
              <a:t> – jde o investičně velmi nákladnou variantu, která ale umožňuje velmi vysokou propustnost dopravní cesty a možnost dosažení vysoké kvality dopravní obsluhy u příměstských autobusové dopravy se budují segregované jízdní pruhy nebo se zřizují vyhrazené komunikace, v kolejové dopravě jsou naprosto typickým příkladem příměstské rychlodráhy S-</a:t>
            </a:r>
            <a:r>
              <a:rPr lang="cs-CZ" sz="3200" dirty="0" err="1"/>
              <a:t>Bahn</a:t>
            </a:r>
            <a:r>
              <a:rPr lang="cs-CZ" sz="3200"/>
              <a:t> v Německu.</a:t>
            </a:r>
          </a:p>
          <a:p>
            <a:pPr marL="0" lvl="0" indent="0"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155</Words>
  <Application>Microsoft Office PowerPoint</Application>
  <PresentationFormat>Širokoúhlá obrazovka</PresentationFormat>
  <Paragraphs>28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Osobní doprava a přeprava: 7. Příměstská doprava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75</cp:revision>
  <dcterms:created xsi:type="dcterms:W3CDTF">2017-05-10T10:51:34Z</dcterms:created>
  <dcterms:modified xsi:type="dcterms:W3CDTF">2017-06-30T12:38:21Z</dcterms:modified>
</cp:coreProperties>
</file>