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3" r:id="rId4"/>
    <p:sldId id="298" r:id="rId5"/>
    <p:sldId id="299" r:id="rId6"/>
    <p:sldId id="296" r:id="rId7"/>
    <p:sldId id="294"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56" d="100"/>
          <a:sy n="56" d="100"/>
        </p:scale>
        <p:origin x="696" y="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AF606F1-70A8-4ADC-9334-297B429272E0}" type="datetimeFigureOut">
              <a:rPr lang="cs-CZ" smtClean="0"/>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AF606F1-70A8-4ADC-9334-297B429272E0}" type="datetimeFigureOut">
              <a:rPr lang="cs-CZ" smtClean="0"/>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t>30. 6. 2017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AF606F1-70A8-4ADC-9334-297B429272E0}" type="datetimeFigureOut">
              <a:rPr lang="cs-CZ" smtClean="0"/>
              <a:t>30. 6. 2017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AF606F1-70A8-4ADC-9334-297B429272E0}" type="datetimeFigureOut">
              <a:rPr lang="cs-CZ" smtClean="0"/>
              <a:t>30. 6. 2017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AF606F1-70A8-4ADC-9334-297B429272E0}" type="datetimeFigureOut">
              <a:rPr lang="cs-CZ" smtClean="0"/>
              <a:t>30. 6. 2017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t>30. 6. 2017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30. 6. 2017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t>30. 6. 2017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t>‹#›</a:t>
            </a:fld>
            <a:endParaRPr lang="cs-CZ"/>
          </a:p>
        </p:txBody>
      </p:sp>
    </p:spTree>
    <p:extLst>
      <p:ext uri="{BB962C8B-B14F-4D97-AF65-F5344CB8AC3E}">
        <p14:creationId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t>30. 6. 2017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t>‹#›</a:t>
            </a:fld>
            <a:endParaRPr lang="cs-CZ"/>
          </a:p>
        </p:txBody>
      </p:sp>
    </p:spTree>
    <p:extLst>
      <p:ext uri="{BB962C8B-B14F-4D97-AF65-F5344CB8AC3E}">
        <p14:creationId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573438"/>
            <a:ext cx="11400915" cy="2541722"/>
          </a:xfrm>
        </p:spPr>
        <p:txBody>
          <a:bodyPr>
            <a:normAutofit/>
          </a:bodyPr>
          <a:lstStyle/>
          <a:p>
            <a:r>
              <a:rPr lang="cs-CZ" sz="3600" dirty="0"/>
              <a:t>Osobní doprava a přeprava:</a:t>
            </a:r>
            <a:br>
              <a:rPr lang="cs-CZ" dirty="0"/>
            </a:br>
            <a:r>
              <a:rPr lang="cs-CZ" dirty="0"/>
              <a:t>6</a:t>
            </a:r>
            <a:r>
              <a:rPr lang="cs-CZ" b="1" dirty="0"/>
              <a:t>. Nerovnoměrnosti v přepravě osob</a:t>
            </a:r>
            <a:endParaRPr lang="cs-CZ" dirty="0"/>
          </a:p>
        </p:txBody>
      </p:sp>
      <p:sp>
        <p:nvSpPr>
          <p:cNvPr id="3" name="Podnadpis 2"/>
          <p:cNvSpPr>
            <a:spLocks noGrp="1"/>
          </p:cNvSpPr>
          <p:nvPr>
            <p:ph type="subTitle" idx="1"/>
          </p:nvPr>
        </p:nvSpPr>
        <p:spPr/>
        <p:txBody>
          <a:bodyPr/>
          <a:lstStyle/>
          <a:p>
            <a:r>
              <a:rPr lang="cs-CZ" b="1" dirty="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p14="http://schemas.microsoft.com/office/powerpoint/2010/main" val="4259679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027416"/>
            <a:ext cx="10515600" cy="5149547"/>
          </a:xfrm>
        </p:spPr>
        <p:txBody>
          <a:bodyPr>
            <a:normAutofit/>
          </a:bodyPr>
          <a:lstStyle/>
          <a:p>
            <a:pPr marL="0" indent="0">
              <a:buNone/>
            </a:pPr>
            <a:r>
              <a:rPr lang="cs-CZ" sz="3200" b="1" dirty="0"/>
              <a:t>Druhy nerovnoměrností v přepravě osob:</a:t>
            </a:r>
          </a:p>
          <a:p>
            <a:pPr marL="0" indent="0">
              <a:buNone/>
            </a:pPr>
            <a:endParaRPr lang="cs-CZ" sz="3200" dirty="0"/>
          </a:p>
          <a:p>
            <a:pPr marL="0" indent="0" algn="just">
              <a:buNone/>
            </a:pPr>
            <a:r>
              <a:rPr lang="cs-CZ" sz="3200" dirty="0"/>
              <a:t>Důležitým předpokladem pro zvýšení kvality, efektivnosti a přitažlivosti veřejné dopravy je praktické uplatňování provozně-organizačních opatření pro zlepšení dopravního procesu, efektivní plánování výstavby a rekonstrukcí všech zařízení pro přepravu cestujících, především v rámci tzv. integrovaných dopravních systémů. Zvláštní pozornost se zde musí věnovat analýze proudů cestujících a jejich intenzitám.</a:t>
            </a:r>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975488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marL="0" indent="0" algn="just">
              <a:buNone/>
            </a:pPr>
            <a:r>
              <a:rPr lang="cs-CZ" b="1" dirty="0"/>
              <a:t>Proudem cestujících</a:t>
            </a:r>
            <a:r>
              <a:rPr lang="cs-CZ" dirty="0"/>
              <a:t> se rozumí souhrn přepravovaných osob v určitém místě nebo na určitém úseku za dané časové období. Proud cestujících je především definován jeho intenzitou, tedy počtem cestujících, kteří jsou přepraveni daným místem nebo na daném úseku stanoveným směrem za časovou jednotku.</a:t>
            </a:r>
          </a:p>
          <a:p>
            <a:pPr marL="0" indent="0" algn="just">
              <a:buNone/>
            </a:pPr>
            <a:endParaRPr lang="cs-CZ" dirty="0"/>
          </a:p>
          <a:p>
            <a:pPr marL="0" indent="0">
              <a:buNone/>
            </a:pPr>
            <a:r>
              <a:rPr lang="cs-CZ" dirty="0"/>
              <a:t>Při analýze statistických údajů o proudech cestujících je možno se setkat s několika druhy nerovnoměrností, které se rozdělují podle časového a prostorového hlediska do dvou skupin: na </a:t>
            </a:r>
            <a:r>
              <a:rPr lang="cs-CZ" b="1" dirty="0"/>
              <a:t>nerovnoměrnosti časové a nerovnoměrnosti prostorové</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24110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marL="0" indent="0">
              <a:buNone/>
            </a:pPr>
            <a:r>
              <a:rPr lang="cs-CZ" b="1" u="sng" dirty="0"/>
              <a:t>Nerovnoměrnosti časové dělíme následujícím způsobem</a:t>
            </a:r>
            <a:r>
              <a:rPr lang="cs-CZ" dirty="0"/>
              <a:t>:</a:t>
            </a:r>
          </a:p>
          <a:p>
            <a:pPr marL="0" indent="0">
              <a:buNone/>
            </a:pPr>
            <a:endParaRPr lang="cs-CZ" dirty="0"/>
          </a:p>
          <a:p>
            <a:r>
              <a:rPr lang="cs-CZ" dirty="0"/>
              <a:t>Roční změna v počtu přepravených osob,</a:t>
            </a:r>
          </a:p>
          <a:p>
            <a:pPr lvl="0"/>
            <a:r>
              <a:rPr lang="cs-CZ" dirty="0"/>
              <a:t>nerovnoměrnosti v jednotlivých měsících roku,</a:t>
            </a:r>
          </a:p>
          <a:p>
            <a:pPr lvl="0"/>
            <a:r>
              <a:rPr lang="cs-CZ" dirty="0"/>
              <a:t>nerovnoměrnosti v jednotlivých dnech týdne,</a:t>
            </a:r>
          </a:p>
          <a:p>
            <a:pPr lvl="0"/>
            <a:r>
              <a:rPr lang="cs-CZ" dirty="0"/>
              <a:t>hodinová nerovnoměrnost v průběhu dne,</a:t>
            </a:r>
          </a:p>
          <a:p>
            <a:pPr lvl="0"/>
            <a:r>
              <a:rPr lang="cs-CZ" dirty="0"/>
              <a:t>nerovnoměrnosti ve špičkové hodině.</a:t>
            </a:r>
          </a:p>
          <a:p>
            <a:pPr lvl="0"/>
            <a:endParaRPr lang="cs-CZ" dirty="0"/>
          </a:p>
          <a:p>
            <a:pPr marL="0" indent="0" algn="just">
              <a:buNone/>
            </a:pPr>
            <a:endParaRPr lang="cs-CZ" i="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3593554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1034041"/>
            <a:ext cx="10738503" cy="5142923"/>
          </a:xfrm>
        </p:spPr>
        <p:txBody>
          <a:bodyPr>
            <a:normAutofit/>
          </a:bodyPr>
          <a:lstStyle/>
          <a:p>
            <a:pPr marL="0" indent="0">
              <a:buNone/>
            </a:pPr>
            <a:r>
              <a:rPr lang="cs-CZ" b="1" u="sng" dirty="0"/>
              <a:t>Nerovnoměrnosti prostorové se potom dělí </a:t>
            </a:r>
            <a:r>
              <a:rPr lang="cs-CZ" b="1" u="sng"/>
              <a:t>takto:</a:t>
            </a:r>
          </a:p>
          <a:p>
            <a:pPr marL="0" indent="0">
              <a:buNone/>
            </a:pPr>
            <a:endParaRPr lang="cs-CZ" dirty="0"/>
          </a:p>
          <a:p>
            <a:pPr lvl="0"/>
            <a:r>
              <a:rPr lang="cs-CZ" dirty="0"/>
              <a:t>různý obrat cestujících v jednotlivých místech zastavení,</a:t>
            </a:r>
          </a:p>
          <a:p>
            <a:pPr lvl="0"/>
            <a:r>
              <a:rPr lang="cs-CZ" dirty="0"/>
              <a:t>rozdělení cestujících podle směru jízdy,</a:t>
            </a:r>
          </a:p>
          <a:p>
            <a:pPr lvl="0"/>
            <a:r>
              <a:rPr lang="cs-CZ" dirty="0"/>
              <a:t>různé zatížení jednotlivých úseků,</a:t>
            </a:r>
          </a:p>
          <a:p>
            <a:pPr lvl="0"/>
            <a:r>
              <a:rPr lang="cs-CZ" dirty="0"/>
              <a:t>nerovnoměrné rozdělení cestujících u hrany nástupiště,</a:t>
            </a:r>
          </a:p>
          <a:p>
            <a:pPr lvl="0"/>
            <a:r>
              <a:rPr lang="cs-CZ" dirty="0"/>
              <a:t>nerovnoměrné obsazení jednotlivých vozů,</a:t>
            </a:r>
          </a:p>
          <a:p>
            <a:pPr lvl="0"/>
            <a:r>
              <a:rPr lang="cs-CZ" dirty="0"/>
              <a:t>nerovnoměrné obsazení jednotlivých dveří.</a:t>
            </a:r>
          </a:p>
          <a:p>
            <a:pPr marL="0" indent="0" algn="just">
              <a:buNone/>
            </a:pPr>
            <a:endParaRPr lang="cs-CZ" i="1"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spTree>
    <p:extLst>
      <p:ext uri="{BB962C8B-B14F-4D97-AF65-F5344CB8AC3E}">
        <p14:creationId xmlns:p14="http://schemas.microsoft.com/office/powerpoint/2010/main" val="799447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marL="0" indent="0">
              <a:buNone/>
            </a:pPr>
            <a:r>
              <a:rPr lang="cs-CZ" b="1" i="1" dirty="0"/>
              <a:t>Roční změna v počtu přepravených osob</a:t>
            </a:r>
          </a:p>
          <a:p>
            <a:pPr marL="0" indent="0">
              <a:buNone/>
            </a:pPr>
            <a:endParaRPr lang="cs-CZ" b="1" i="1" dirty="0"/>
          </a:p>
          <a:p>
            <a:pPr marL="0" indent="0">
              <a:buNone/>
            </a:pP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11" name="Obrázek 10"/>
          <p:cNvPicPr>
            <a:picLocks noChangeAspect="1"/>
          </p:cNvPicPr>
          <p:nvPr/>
        </p:nvPicPr>
        <p:blipFill>
          <a:blip r:embed="rId6"/>
          <a:stretch>
            <a:fillRect/>
          </a:stretch>
        </p:blipFill>
        <p:spPr>
          <a:xfrm>
            <a:off x="615297" y="1532586"/>
            <a:ext cx="9095373" cy="3799026"/>
          </a:xfrm>
          <a:prstGeom prst="rect">
            <a:avLst/>
          </a:prstGeom>
        </p:spPr>
      </p:pic>
    </p:spTree>
    <p:extLst>
      <p:ext uri="{BB962C8B-B14F-4D97-AF65-F5344CB8AC3E}">
        <p14:creationId xmlns:p14="http://schemas.microsoft.com/office/powerpoint/2010/main" val="3353320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5297" y="801385"/>
            <a:ext cx="10738503" cy="5375580"/>
          </a:xfrm>
        </p:spPr>
        <p:txBody>
          <a:bodyPr>
            <a:normAutofit/>
          </a:bodyPr>
          <a:lstStyle/>
          <a:p>
            <a:pPr marL="0" lvl="0" indent="0">
              <a:buNone/>
            </a:pPr>
            <a:r>
              <a:rPr lang="cs-CZ" sz="3200" b="1" i="1" dirty="0"/>
              <a:t>Nerovnoměrnosti v jednotlivých dnech týdne:</a:t>
            </a:r>
            <a:endParaRPr lang="cs-CZ" sz="3200"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a16="http://schemas.microsoft.com/office/drawing/2014/main" id="{00000000-0008-0000-0000-000006000000}"/>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a:extLst>
              <a:ext uri="{28A0092B-C50C-407E-A947-70E740481C1C}">
                <a14:useLocalDpi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a:extLst>
              <a:ext uri="{28A0092B-C50C-407E-A947-70E740481C1C}">
                <a14:useLocalDpi xmlns:a14="http://schemas.microsoft.com/office/drawing/2010/main" val="0"/>
              </a:ext>
            </a:extLst>
          </a:blip>
          <a:srcRect/>
          <a:stretch>
            <a:fillRect/>
          </a:stretch>
        </p:blipFill>
        <p:spPr bwMode="auto">
          <a:xfrm>
            <a:off x="7227903" y="6176963"/>
            <a:ext cx="2208234" cy="546619"/>
          </a:xfrm>
          <a:prstGeom prst="rect">
            <a:avLst/>
          </a:prstGeom>
          <a:noFill/>
          <a:ln>
            <a:noFill/>
          </a:ln>
        </p:spPr>
      </p:pic>
      <p:pic>
        <p:nvPicPr>
          <p:cNvPr id="2" name="Obrázek 1"/>
          <p:cNvPicPr>
            <a:picLocks noChangeAspect="1"/>
          </p:cNvPicPr>
          <p:nvPr/>
        </p:nvPicPr>
        <p:blipFill>
          <a:blip r:embed="rId6"/>
          <a:stretch>
            <a:fillRect/>
          </a:stretch>
        </p:blipFill>
        <p:spPr>
          <a:xfrm>
            <a:off x="1207601" y="2240924"/>
            <a:ext cx="8448541" cy="3139421"/>
          </a:xfrm>
          <a:prstGeom prst="rect">
            <a:avLst/>
          </a:prstGeom>
        </p:spPr>
      </p:pic>
    </p:spTree>
    <p:extLst>
      <p:ext uri="{BB962C8B-B14F-4D97-AF65-F5344CB8AC3E}">
        <p14:creationId xmlns:p14="http://schemas.microsoft.com/office/powerpoint/2010/main" val="174181340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227</TotalTime>
  <Words>77</Words>
  <Application>Microsoft Office PowerPoint</Application>
  <PresentationFormat>Širokoúhlá obrazovka</PresentationFormat>
  <Paragraphs>25</Paragraphs>
  <Slides>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vt:i4>
      </vt:variant>
    </vt:vector>
  </HeadingPairs>
  <TitlesOfParts>
    <vt:vector size="11" baseType="lpstr">
      <vt:lpstr>Arial</vt:lpstr>
      <vt:lpstr>Calibri</vt:lpstr>
      <vt:lpstr>Calibri Light</vt:lpstr>
      <vt:lpstr>Motiv Office</vt:lpstr>
      <vt:lpstr>Osobní doprava a přeprava: 6. Nerovnoměrnosti v přepravě osob</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Natálie Hlatká</cp:lastModifiedBy>
  <cp:revision>75</cp:revision>
  <dcterms:created xsi:type="dcterms:W3CDTF">2017-05-10T10:51:34Z</dcterms:created>
  <dcterms:modified xsi:type="dcterms:W3CDTF">2017-06-30T21:16:35Z</dcterms:modified>
</cp:coreProperties>
</file>