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6" r:id="rId6"/>
    <p:sldId id="294" r:id="rId7"/>
    <p:sldId id="299" r:id="rId8"/>
    <p:sldId id="30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5</a:t>
            </a:r>
            <a:r>
              <a:rPr lang="cs-CZ" b="1" dirty="0" smtClean="0"/>
              <a:t>. </a:t>
            </a:r>
            <a:r>
              <a:rPr lang="cs-CZ" b="1" dirty="0" smtClean="0"/>
              <a:t>Metody určování proudů cestujících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Přepravní průzkumy: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 algn="just">
              <a:buNone/>
            </a:pPr>
            <a:r>
              <a:rPr lang="cs-CZ" sz="3200" i="1" dirty="0"/>
              <a:t>Přepravní průzkumy</a:t>
            </a:r>
            <a:r>
              <a:rPr lang="cs-CZ" sz="3200" dirty="0"/>
              <a:t> jsou hlavní součástí dopravní analýzy a ve své úplnosti a ucelenosti odpovídají charakteru sociologických průzkumů s kritérii statistické průkaznosti. Přepravní průzkumy poskytují rozsáhlé statistické soubory a při jejich zpracování se získají spolehlivé a přehledné závěry. 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 hlediska spolupráce účastníků daného druhu dopravy na přepravním průzkumu je možné průzkumy rozdělit do dvou skupin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průzkumy </a:t>
            </a:r>
            <a:r>
              <a:rPr lang="cs-CZ" b="1" dirty="0"/>
              <a:t>nevyžadující spolupráci účastníků</a:t>
            </a:r>
            <a:r>
              <a:rPr lang="cs-CZ" dirty="0"/>
              <a:t> přepravního průzkumu,</a:t>
            </a:r>
          </a:p>
          <a:p>
            <a:pPr lvl="0"/>
            <a:r>
              <a:rPr lang="cs-CZ" dirty="0"/>
              <a:t>průzkumy </a:t>
            </a:r>
            <a:r>
              <a:rPr lang="cs-CZ" b="1" dirty="0"/>
              <a:t>vyžadující spolupráci účastníků</a:t>
            </a:r>
            <a:r>
              <a:rPr lang="cs-CZ" dirty="0"/>
              <a:t> přepravního průzkumu.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u="sng" dirty="0"/>
              <a:t>Průzkumy nevyžadující spolupráci účastníků přepravního </a:t>
            </a:r>
            <a:r>
              <a:rPr lang="cs-CZ" b="1" u="sng" dirty="0" smtClean="0"/>
              <a:t>průzkumu</a:t>
            </a:r>
            <a:r>
              <a:rPr lang="cs-CZ" i="1" dirty="0" smtClean="0"/>
              <a:t>:</a:t>
            </a:r>
          </a:p>
          <a:p>
            <a:pPr marL="0" indent="0" algn="just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Mezi tyto průzkumy patří:</a:t>
            </a:r>
          </a:p>
          <a:p>
            <a:pPr lvl="0"/>
            <a:r>
              <a:rPr lang="cs-CZ" dirty="0"/>
              <a:t>zjišťování </a:t>
            </a:r>
            <a:r>
              <a:rPr lang="cs-CZ" b="1" dirty="0"/>
              <a:t>kvantity </a:t>
            </a:r>
            <a:r>
              <a:rPr lang="cs-CZ" b="1" dirty="0" smtClean="0"/>
              <a:t>dopravy</a:t>
            </a:r>
          </a:p>
          <a:p>
            <a:r>
              <a:rPr lang="cs-CZ" dirty="0"/>
              <a:t>zjišťování </a:t>
            </a:r>
            <a:r>
              <a:rPr lang="cs-CZ" b="1" dirty="0"/>
              <a:t>kvality dopravy</a:t>
            </a:r>
            <a:endParaRPr lang="cs-CZ" dirty="0"/>
          </a:p>
          <a:p>
            <a:r>
              <a:rPr lang="cs-CZ" dirty="0"/>
              <a:t>zjišťování </a:t>
            </a:r>
            <a:r>
              <a:rPr lang="cs-CZ" b="1" dirty="0"/>
              <a:t>směru dopravy</a:t>
            </a:r>
            <a:endParaRPr lang="cs-CZ" dirty="0"/>
          </a:p>
          <a:p>
            <a:r>
              <a:rPr lang="cs-CZ" b="1" dirty="0"/>
              <a:t>ostatní</a:t>
            </a:r>
            <a:r>
              <a:rPr lang="cs-CZ" dirty="0"/>
              <a:t> šetření a měření</a:t>
            </a:r>
          </a:p>
          <a:p>
            <a:pPr lvl="0"/>
            <a:endParaRPr lang="cs-CZ" dirty="0"/>
          </a:p>
          <a:p>
            <a:pPr marL="0" indent="0" algn="just">
              <a:buNone/>
            </a:pPr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Průzkumy vyžadující spolupráci účastníků přepravního průzkumu se dělí následovně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Průzkumy realizované </a:t>
            </a:r>
            <a:r>
              <a:rPr lang="cs-CZ" b="1" dirty="0"/>
              <a:t>za přímé účasti školených pracovníků</a:t>
            </a:r>
            <a:r>
              <a:rPr lang="cs-CZ" dirty="0"/>
              <a:t> pro </a:t>
            </a:r>
            <a:r>
              <a:rPr lang="cs-CZ" dirty="0" smtClean="0"/>
              <a:t>sčítání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Průzkumy realizované </a:t>
            </a:r>
            <a:r>
              <a:rPr lang="cs-CZ" b="1" dirty="0"/>
              <a:t>bez přímé účasti školených pracovníků</a:t>
            </a:r>
            <a:r>
              <a:rPr lang="cs-CZ" dirty="0"/>
              <a:t> pro sčítání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K </a:t>
            </a:r>
            <a:r>
              <a:rPr lang="cs-CZ" sz="3200" b="1" dirty="0"/>
              <a:t>určení proudů cestujících</a:t>
            </a:r>
            <a:r>
              <a:rPr lang="cs-CZ" sz="3200" dirty="0"/>
              <a:t> se využívá těchto metod</a:t>
            </a:r>
            <a:r>
              <a:rPr lang="cs-CZ" sz="3200" dirty="0" smtClean="0"/>
              <a:t>:</a:t>
            </a:r>
          </a:p>
          <a:p>
            <a:pPr marL="0" indent="0">
              <a:buNone/>
            </a:pPr>
            <a:endParaRPr lang="cs-CZ" sz="3200" dirty="0"/>
          </a:p>
          <a:p>
            <a:pPr lvl="0"/>
            <a:r>
              <a:rPr lang="cs-CZ" sz="3200" dirty="0"/>
              <a:t>dokumentační,</a:t>
            </a:r>
          </a:p>
          <a:p>
            <a:pPr lvl="0"/>
            <a:r>
              <a:rPr lang="cs-CZ" sz="3200" dirty="0"/>
              <a:t>přímého sčítání,</a:t>
            </a:r>
          </a:p>
          <a:p>
            <a:pPr lvl="0"/>
            <a:r>
              <a:rPr lang="cs-CZ" sz="3200" dirty="0"/>
              <a:t>sčítacích lístků,</a:t>
            </a:r>
          </a:p>
          <a:p>
            <a:pPr lvl="0"/>
            <a:r>
              <a:rPr lang="cs-CZ" sz="3200" dirty="0"/>
              <a:t>anketní.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i="1" u="sng" dirty="0" smtClean="0">
                <a:solidFill>
                  <a:srgbClr val="FF0000"/>
                </a:solidFill>
              </a:rPr>
              <a:t>Metoda dokumentační:</a:t>
            </a:r>
          </a:p>
          <a:p>
            <a:pPr marL="0" indent="0" algn="just">
              <a:buNone/>
            </a:pPr>
            <a:r>
              <a:rPr lang="cs-CZ" sz="3200" dirty="0"/>
              <a:t>Základním zdrojem informací jsou zde </a:t>
            </a:r>
            <a:r>
              <a:rPr lang="cs-CZ" sz="3200" b="1" dirty="0"/>
              <a:t>výkazy</a:t>
            </a:r>
            <a:r>
              <a:rPr lang="cs-CZ" sz="3200" dirty="0"/>
              <a:t> a </a:t>
            </a:r>
            <a:r>
              <a:rPr lang="cs-CZ" sz="3200" b="1" dirty="0"/>
              <a:t>statistiky</a:t>
            </a:r>
            <a:r>
              <a:rPr lang="cs-CZ" sz="3200" dirty="0"/>
              <a:t> o prodaných jízdenkách. Z tohoto vyplývá, že výsledky této metody jsou pouze orientační a poskytují přibližnou charakteristiku o využívání přepravních služeb ve sledovaném období. Těchto výsledků je vhodné použít pro doplnění údajů metody </a:t>
            </a:r>
            <a:r>
              <a:rPr lang="cs-CZ" sz="3200" dirty="0" smtClean="0"/>
              <a:t>jiné.</a:t>
            </a:r>
            <a:endParaRPr lang="cs-CZ" sz="3200" i="1" u="sng" dirty="0"/>
          </a:p>
          <a:p>
            <a:pPr marL="0" indent="0">
              <a:buNone/>
            </a:pPr>
            <a:r>
              <a:rPr lang="cs-CZ" sz="3200" i="1" u="sng" dirty="0" smtClean="0">
                <a:solidFill>
                  <a:srgbClr val="FF0000"/>
                </a:solidFill>
              </a:rPr>
              <a:t>Metoda přímého sčítání:</a:t>
            </a:r>
          </a:p>
          <a:p>
            <a:pPr marL="0" indent="0">
              <a:buNone/>
            </a:pPr>
            <a:r>
              <a:rPr lang="cs-CZ" sz="3200" dirty="0"/>
              <a:t>Princip této metody spočívá v sledování a přímém sčítání počtu přepravovaných cestujících v dopravních prostředcích, vozech, v jednotlivých stanicích a zastávkách.</a:t>
            </a:r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73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i="1" u="sng" dirty="0" smtClean="0">
                <a:solidFill>
                  <a:srgbClr val="FF0000"/>
                </a:solidFill>
              </a:rPr>
              <a:t>Metoda sčítacích lístků:</a:t>
            </a:r>
          </a:p>
          <a:p>
            <a:pPr marL="0" indent="0">
              <a:buNone/>
            </a:pPr>
            <a:r>
              <a:rPr lang="cs-CZ" sz="3200" dirty="0"/>
              <a:t>Metodu je možno podle druhu sčítacích lístků a techniky sčítání rozdělit na:</a:t>
            </a:r>
          </a:p>
          <a:p>
            <a:pPr lvl="0"/>
            <a:r>
              <a:rPr lang="cs-CZ" sz="3200" dirty="0"/>
              <a:t>čistou metodu – každý cestující obdrží kupón v místě nástupu a v cílovém místě je mu odebrán,</a:t>
            </a:r>
          </a:p>
          <a:p>
            <a:pPr lvl="0"/>
            <a:r>
              <a:rPr lang="cs-CZ" sz="3200" dirty="0"/>
              <a:t>smíšenou metodu – sčítací lístek je doplněný o anketní otázky (cestující po obdržení lístku odpoví na otázky a vyplněný lístek vrátí v cílovém místě přepravy).</a:t>
            </a:r>
          </a:p>
          <a:p>
            <a:pPr marL="0" indent="0">
              <a:buNone/>
            </a:pPr>
            <a:r>
              <a:rPr lang="cs-CZ" sz="3200" i="1" u="sng" dirty="0" smtClean="0">
                <a:solidFill>
                  <a:srgbClr val="FF0000"/>
                </a:solidFill>
              </a:rPr>
              <a:t>Metoda anketní:</a:t>
            </a:r>
          </a:p>
          <a:p>
            <a:pPr marL="0" indent="0">
              <a:buNone/>
            </a:pPr>
            <a:r>
              <a:rPr lang="cs-CZ" sz="3200" dirty="0"/>
              <a:t>Výše uvedené metody nám dávají sice určitou představu o stávající situaci v přepravě osob, nikoliv však o představách a potřebách cestujících z hlediska kvality a způsobu organizace osobní dopravy. </a:t>
            </a:r>
            <a:r>
              <a:rPr lang="cs-CZ" sz="3200"/>
              <a:t>Přesnost této metody závisí na počtu respondentů a na množství otázek</a:t>
            </a:r>
            <a:r>
              <a:rPr lang="cs-CZ" sz="3200" smtClean="0"/>
              <a:t>.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826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85</Words>
  <Application>Microsoft Office PowerPoint</Application>
  <PresentationFormat>Širokoúhlá obrazovka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Osobní doprava a přeprava: 5. Metody určování proudů cestujících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73</cp:revision>
  <dcterms:created xsi:type="dcterms:W3CDTF">2017-05-10T10:51:34Z</dcterms:created>
  <dcterms:modified xsi:type="dcterms:W3CDTF">2017-06-30T12:21:45Z</dcterms:modified>
</cp:coreProperties>
</file>