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3" r:id="rId4"/>
    <p:sldId id="298" r:id="rId5"/>
    <p:sldId id="296" r:id="rId6"/>
    <p:sldId id="294" r:id="rId7"/>
    <p:sldId id="299"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varScale="1">
        <p:scale>
          <a:sx n="74" d="100"/>
          <a:sy n="74" d="100"/>
        </p:scale>
        <p:origin x="54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30.6.2017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30.6.2017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30.6.2017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30.6.2017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30.6.2017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30.6.2017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30.6.2017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30.6.2017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30.6.2017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30.6.2017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30.6.2017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30.6.2017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541722"/>
          </a:xfrm>
        </p:spPr>
        <p:txBody>
          <a:bodyPr>
            <a:normAutofit/>
          </a:bodyPr>
          <a:lstStyle/>
          <a:p>
            <a:r>
              <a:rPr lang="cs-CZ" sz="3600" dirty="0" smtClean="0"/>
              <a:t>Osobní doprava a přeprava:</a:t>
            </a:r>
            <a:r>
              <a:rPr lang="cs-CZ" dirty="0" smtClean="0"/>
              <a:t/>
            </a:r>
            <a:br>
              <a:rPr lang="cs-CZ" dirty="0" smtClean="0"/>
            </a:br>
            <a:r>
              <a:rPr lang="cs-CZ" dirty="0" smtClean="0"/>
              <a:t>4</a:t>
            </a:r>
            <a:r>
              <a:rPr lang="cs-CZ" b="1" dirty="0" smtClean="0"/>
              <a:t>. </a:t>
            </a:r>
            <a:r>
              <a:rPr lang="cs-CZ" b="1" dirty="0" smtClean="0"/>
              <a:t>Kvalita v osobní dopravě</a:t>
            </a:r>
            <a:endParaRPr lang="cs-CZ"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027416"/>
            <a:ext cx="10515600" cy="5149547"/>
          </a:xfrm>
        </p:spPr>
        <p:txBody>
          <a:bodyPr>
            <a:normAutofit/>
          </a:bodyPr>
          <a:lstStyle/>
          <a:p>
            <a:pPr marL="0" indent="0">
              <a:buNone/>
            </a:pPr>
            <a:r>
              <a:rPr lang="cs-CZ" sz="3200" b="1" dirty="0" smtClean="0"/>
              <a:t>Kvalita:</a:t>
            </a:r>
          </a:p>
          <a:p>
            <a:pPr marL="0" indent="0">
              <a:buNone/>
            </a:pPr>
            <a:endParaRPr lang="cs-CZ" sz="3200" dirty="0" smtClean="0"/>
          </a:p>
          <a:p>
            <a:pPr marL="0" indent="0" algn="just">
              <a:buNone/>
            </a:pPr>
            <a:r>
              <a:rPr lang="cs-CZ" sz="3200" i="1" dirty="0"/>
              <a:t>Kvalita</a:t>
            </a:r>
            <a:r>
              <a:rPr lang="cs-CZ" sz="3200" dirty="0"/>
              <a:t> je podstatná určenost předmětů nebo jevů, která je odlišuje od jiných předmětů nebo jevů, vyjadřující souhrn vlastností, které nelze od předmětu nebo jevu oddělit. Definice kvality se pak vzájemně poněkud liší podle toho, na jaké vlastnosti dávají důraz, jak je vyjadřují a případně vzájemně srovnávají.</a:t>
            </a:r>
            <a:endParaRPr lang="cs-CZ" sz="3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975488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1034041"/>
            <a:ext cx="10738503" cy="5142923"/>
          </a:xfrm>
        </p:spPr>
        <p:txBody>
          <a:bodyPr>
            <a:normAutofit/>
          </a:bodyPr>
          <a:lstStyle/>
          <a:p>
            <a:pPr marL="0" indent="0">
              <a:buNone/>
            </a:pPr>
            <a:r>
              <a:rPr lang="cs-CZ" b="1" dirty="0" smtClean="0"/>
              <a:t>Kvalita v technickém pojetí:</a:t>
            </a:r>
            <a:endParaRPr lang="cs-CZ" b="1" dirty="0"/>
          </a:p>
          <a:p>
            <a:pPr marL="0" indent="0">
              <a:buNone/>
            </a:pPr>
            <a:endParaRPr lang="cs-CZ" dirty="0"/>
          </a:p>
          <a:p>
            <a:pPr marL="0" indent="0" algn="just">
              <a:buNone/>
            </a:pPr>
            <a:r>
              <a:rPr lang="cs-CZ" i="1" dirty="0"/>
              <a:t>Kvalita v technickém pojetí</a:t>
            </a:r>
            <a:r>
              <a:rPr lang="cs-CZ" dirty="0"/>
              <a:t> je dosažení standardní úrovně všech produktů (např. železniční osobní doprava) téhož druhu, produkovaných hromadně nebo individuálně. Pokud se nedosáhne tohoto ideálu hromadnosti, dělí se finální produkty pro potřeby trhu na třídy jakosti (např. první, druhá třída, příp. třída lux). Dosažení určité nižší třídy jakosti však může být založeno již v záměru s tím, že cílem je finální produkt nižší ceny (nižších nákladů).</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11054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1034041"/>
            <a:ext cx="10738503" cy="5142923"/>
          </a:xfrm>
        </p:spPr>
        <p:txBody>
          <a:bodyPr>
            <a:normAutofit/>
          </a:bodyPr>
          <a:lstStyle/>
          <a:p>
            <a:pPr marL="0" indent="0" algn="just">
              <a:buNone/>
            </a:pPr>
            <a:r>
              <a:rPr lang="cs-CZ" b="1" dirty="0" smtClean="0"/>
              <a:t>Kvalita přepravních služeb:</a:t>
            </a:r>
          </a:p>
          <a:p>
            <a:pPr marL="0" indent="0" algn="just">
              <a:buNone/>
            </a:pPr>
            <a:endParaRPr lang="cs-CZ" dirty="0"/>
          </a:p>
          <a:p>
            <a:pPr marL="0" indent="0" algn="just">
              <a:buNone/>
            </a:pPr>
            <a:r>
              <a:rPr lang="cs-CZ" dirty="0"/>
              <a:t>Dopravní systém, jeho struktura a procesy jsou závislé na přímém i nepřímém působení okolních vlivů. Kvalita poskytované dopravy je dána soustavou aspektů, označovaných jako ukazatele </a:t>
            </a:r>
            <a:r>
              <a:rPr lang="cs-CZ" dirty="0" smtClean="0"/>
              <a:t>kvality.</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5935542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801385"/>
            <a:ext cx="10738503" cy="5375580"/>
          </a:xfrm>
        </p:spPr>
        <p:txBody>
          <a:bodyPr>
            <a:normAutofit/>
          </a:bodyPr>
          <a:lstStyle/>
          <a:p>
            <a:pPr marL="0" indent="0" algn="just">
              <a:buNone/>
            </a:pPr>
            <a:r>
              <a:rPr lang="cs-CZ" u="sng" dirty="0" smtClean="0"/>
              <a:t>Ukazatele kvality:</a:t>
            </a:r>
          </a:p>
          <a:p>
            <a:pPr marL="0" indent="0" algn="just">
              <a:buNone/>
            </a:pPr>
            <a:endParaRPr lang="cs-CZ" u="sng" dirty="0" smtClean="0"/>
          </a:p>
          <a:p>
            <a:pPr lvl="0"/>
            <a:r>
              <a:rPr lang="cs-CZ" dirty="0"/>
              <a:t>P</a:t>
            </a:r>
            <a:r>
              <a:rPr lang="cs-CZ" dirty="0" smtClean="0"/>
              <a:t>ravidelnost</a:t>
            </a:r>
            <a:r>
              <a:rPr lang="cs-CZ" dirty="0"/>
              <a:t>, spolehlivost,</a:t>
            </a:r>
          </a:p>
          <a:p>
            <a:pPr lvl="0"/>
            <a:r>
              <a:rPr lang="cs-CZ" dirty="0"/>
              <a:t>bezpečnost, rychlost,</a:t>
            </a:r>
          </a:p>
          <a:p>
            <a:pPr lvl="0"/>
            <a:r>
              <a:rPr lang="cs-CZ" dirty="0"/>
              <a:t>hospodárnost, přiměřená cena přepravy,</a:t>
            </a:r>
          </a:p>
          <a:p>
            <a:pPr lvl="0"/>
            <a:r>
              <a:rPr lang="cs-CZ" dirty="0"/>
              <a:t>ekologičnost, komfort,</a:t>
            </a:r>
          </a:p>
          <a:p>
            <a:pPr lvl="0"/>
            <a:r>
              <a:rPr lang="cs-CZ" dirty="0"/>
              <a:t>výkonnost, pohotovost a dostupnost.</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353320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801385"/>
            <a:ext cx="10738503" cy="5375580"/>
          </a:xfrm>
        </p:spPr>
        <p:txBody>
          <a:bodyPr>
            <a:normAutofit fontScale="92500" lnSpcReduction="20000"/>
          </a:bodyPr>
          <a:lstStyle/>
          <a:p>
            <a:pPr marL="0" indent="0">
              <a:buNone/>
            </a:pPr>
            <a:r>
              <a:rPr lang="cs-CZ" sz="3200" dirty="0"/>
              <a:t>Při vytváření nabídky osobní dopravy proti sobě stojí zájmy jednotlivých subjektů:</a:t>
            </a:r>
          </a:p>
          <a:p>
            <a:pPr marL="0" indent="0" algn="just">
              <a:buNone/>
            </a:pPr>
            <a:endParaRPr lang="cs-CZ" sz="3200" dirty="0" smtClean="0"/>
          </a:p>
          <a:p>
            <a:pPr lvl="0" algn="just"/>
            <a:r>
              <a:rPr lang="cs-CZ" sz="3200" i="1" dirty="0"/>
              <a:t>Dopravce </a:t>
            </a:r>
            <a:r>
              <a:rPr lang="cs-CZ" sz="3200" dirty="0"/>
              <a:t>– provozovatel dopravy má zájem co nejvíce maximalizovat svůj zisk. Proto například bez dotací odmítá provozovat ztrátové spoje v neatraktivních časových polohách na jednotlivých úsecích. </a:t>
            </a:r>
          </a:p>
          <a:p>
            <a:pPr lvl="0" algn="just"/>
            <a:r>
              <a:rPr lang="cs-CZ" sz="3200" i="1" dirty="0"/>
              <a:t>Přepravce/Cestující</a:t>
            </a:r>
            <a:r>
              <a:rPr lang="cs-CZ" sz="3200" dirty="0"/>
              <a:t> – optimálním stavem by pro něj bylo vytvoření co nejširší a nejvýhodnější nabídky přepravních služeb bez ohledu na životní prostředí a společnost a na zájmy dopravce.</a:t>
            </a:r>
          </a:p>
          <a:p>
            <a:pPr algn="just"/>
            <a:r>
              <a:rPr lang="cs-CZ" sz="3200" i="1" dirty="0"/>
              <a:t>Společnost/Životní prostředí </a:t>
            </a:r>
            <a:r>
              <a:rPr lang="cs-CZ" sz="3200" dirty="0"/>
              <a:t>– pro externí (nepřímo ovlivněné) subjekty dopravního procesu by byla ještě vyhovující pěší a cyklistická doprava, což ovšem stojí v ostrém protikladu se zájmy zbývajících dvou subjektů.</a:t>
            </a:r>
            <a:endParaRPr lang="cs-CZ" sz="3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741813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801385"/>
            <a:ext cx="10738503" cy="5375580"/>
          </a:xfrm>
        </p:spPr>
        <p:txBody>
          <a:bodyPr>
            <a:normAutofit/>
          </a:bodyPr>
          <a:lstStyle/>
          <a:p>
            <a:pPr marL="0" indent="0">
              <a:buNone/>
            </a:pPr>
            <a:r>
              <a:rPr lang="cs-CZ" sz="3200" i="1" u="sng" dirty="0"/>
              <a:t>Doporučená kritéria kvality:</a:t>
            </a:r>
            <a:endParaRPr lang="cs-CZ" sz="3200" dirty="0"/>
          </a:p>
          <a:p>
            <a:pPr lvl="0"/>
            <a:r>
              <a:rPr lang="cs-CZ" sz="3200" dirty="0" smtClean="0"/>
              <a:t>dostupnost </a:t>
            </a:r>
          </a:p>
          <a:p>
            <a:pPr lvl="0"/>
            <a:r>
              <a:rPr lang="cs-CZ" sz="3200" dirty="0" smtClean="0"/>
              <a:t>Přístupnost</a:t>
            </a:r>
          </a:p>
          <a:p>
            <a:pPr lvl="0"/>
            <a:r>
              <a:rPr lang="cs-CZ" sz="3200" dirty="0" smtClean="0"/>
              <a:t>informace </a:t>
            </a:r>
          </a:p>
          <a:p>
            <a:pPr lvl="0"/>
            <a:r>
              <a:rPr lang="cs-CZ" sz="3200" dirty="0" smtClean="0"/>
              <a:t>čas</a:t>
            </a:r>
            <a:endParaRPr lang="cs-CZ" sz="3200" dirty="0"/>
          </a:p>
          <a:p>
            <a:pPr lvl="0"/>
            <a:r>
              <a:rPr lang="cs-CZ" sz="3200" dirty="0"/>
              <a:t>péče o zákazníka </a:t>
            </a:r>
            <a:endParaRPr lang="cs-CZ" sz="3200" dirty="0" smtClean="0"/>
          </a:p>
          <a:p>
            <a:pPr lvl="0"/>
            <a:r>
              <a:rPr lang="cs-CZ" sz="3200" dirty="0" smtClean="0"/>
              <a:t>komfort </a:t>
            </a:r>
          </a:p>
          <a:p>
            <a:pPr lvl="0"/>
            <a:r>
              <a:rPr lang="cs-CZ" sz="3200" dirty="0" smtClean="0"/>
              <a:t>bezpečnost </a:t>
            </a:r>
          </a:p>
          <a:p>
            <a:pPr lvl="0"/>
            <a:r>
              <a:rPr lang="cs-CZ" sz="3200" dirty="0" smtClean="0"/>
              <a:t>ekologický dopad</a:t>
            </a:r>
            <a:endParaRPr lang="cs-CZ" sz="3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027359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TotalTime>
  <Words>125</Words>
  <Application>Microsoft Office PowerPoint</Application>
  <PresentationFormat>Širokoúhlá obrazovka</PresentationFormat>
  <Paragraphs>32</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Calibri</vt:lpstr>
      <vt:lpstr>Calibri Light</vt:lpstr>
      <vt:lpstr>Motiv Office</vt:lpstr>
      <vt:lpstr>Osobní doprava a přeprava: 4. Kvalita v osobní dopravě</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Hlatká Martina</cp:lastModifiedBy>
  <cp:revision>72</cp:revision>
  <dcterms:created xsi:type="dcterms:W3CDTF">2017-05-10T10:51:34Z</dcterms:created>
  <dcterms:modified xsi:type="dcterms:W3CDTF">2017-06-30T12:14:26Z</dcterms:modified>
</cp:coreProperties>
</file>