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98" r:id="rId5"/>
    <p:sldId id="296" r:id="rId6"/>
    <p:sldId id="294" r:id="rId7"/>
    <p:sldId id="29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30.6.2017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Osobní doprava a přeprava: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3</a:t>
            </a:r>
            <a:r>
              <a:rPr lang="cs-CZ" b="1" dirty="0" smtClean="0"/>
              <a:t>. Základní ukazatele v osobní dopravě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27416"/>
            <a:ext cx="10515600" cy="51495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Základní ukazatele v osobní dopravě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 algn="just">
              <a:buNone/>
            </a:pPr>
            <a:r>
              <a:rPr lang="cs-CZ" sz="3200" dirty="0"/>
              <a:t>Základní ukazatele v osobní dopravě slouží jako srovnávací prvky kvality jednotlivých dopravních subsystémů mezi sebou. Pomocí těchto ukazatelů lze zjistit rovněž rozsah a stupeň využívání technických prostředků a zařízení (vozidel, dopravní cesty apod.). Ukazatele se rozdělují do dvou skupin na </a:t>
            </a:r>
            <a:r>
              <a:rPr lang="cs-CZ" sz="3200" b="1" dirty="0"/>
              <a:t>ukazatele kvantitativní a kvalitativní</a:t>
            </a:r>
            <a:r>
              <a:rPr lang="cs-CZ" sz="3200" dirty="0"/>
              <a:t>.</a:t>
            </a:r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Ukazatele kvantitativní: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Počet cestujících, přepravených v obvodu (oblasti)- </a:t>
            </a:r>
            <a:r>
              <a:rPr lang="cs-CZ" i="1" dirty="0" smtClean="0"/>
              <a:t>při </a:t>
            </a:r>
            <a:r>
              <a:rPr lang="cs-CZ" i="1" dirty="0"/>
              <a:t>stanovení počtu přepravených cestujících se využívají statistické údaje o počtu prodaných jízdenek a jiných účetních dokladů; k tomu se musí kvalifikovaným odhadem připočítat počty cestujících, využívajících různé formy předplatných jízdenek, přepravovaných bezplatně atd</a:t>
            </a:r>
            <a:r>
              <a:rPr lang="cs-CZ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Vozidlové/vlakové/kilometry v osobní dopravě</a:t>
            </a:r>
          </a:p>
          <a:p>
            <a:pPr marL="514350" lvl="0" indent="-514350">
              <a:buFont typeface="+mj-lt"/>
              <a:buAutoNum type="arabicPeriod"/>
            </a:pPr>
            <a:endParaRPr lang="cs-CZ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Osobové kilometry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0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Ukazatele kvalitativní</a:t>
            </a:r>
          </a:p>
          <a:p>
            <a:pPr marL="0" indent="0" algn="just">
              <a:buNone/>
            </a:pPr>
            <a:endParaRPr lang="cs-CZ" dirty="0"/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Doba oběhu osobních dopravních prostředků - </a:t>
            </a:r>
            <a:r>
              <a:rPr lang="cs-CZ" dirty="0"/>
              <a:t>d</a:t>
            </a:r>
            <a:r>
              <a:rPr lang="cs-CZ" dirty="0" smtClean="0"/>
              <a:t>oba </a:t>
            </a:r>
            <a:r>
              <a:rPr lang="cs-CZ" dirty="0"/>
              <a:t>oběhu je čas mezi okamžikem odjezdu dopravního prostředku z výchozího místa do okamžiku opětovného odjezdu ze stejného místa. Tuto dobu lze zkrátit zvýšením cestovní rychlosti dopravních prostředků, zkrácením pobytu ve výchozím místě a v místech obratu dopravních prostředků, resp. úpravou technologie provozního procesů daného subsystému dopravy.</a:t>
            </a:r>
          </a:p>
          <a:p>
            <a:pPr marL="514350" indent="-514350" algn="just">
              <a:buFont typeface="+mj-lt"/>
              <a:buAutoNum type="arabicPeriod"/>
            </a:pPr>
            <a:endParaRPr lang="cs-CZ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cs-CZ" dirty="0" smtClean="0"/>
              <a:t>Rychlost - </a:t>
            </a:r>
            <a:r>
              <a:rPr lang="cs-CZ" dirty="0"/>
              <a:t>Jedná se o jeden z nejdůležitějších ukazatelů osobní dopravy, který má rozhodující vliv na kvalitu dopravního subsystému z pohledu cestujících i dopravce.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u="sng" dirty="0" smtClean="0"/>
              <a:t>Pro kvalitativní ukazatele zde řadíme tyto prvky:</a:t>
            </a:r>
          </a:p>
          <a:p>
            <a:pPr marL="0" indent="0" algn="just">
              <a:buNone/>
            </a:pPr>
            <a:endParaRPr lang="cs-CZ" u="sng" dirty="0" smtClean="0"/>
          </a:p>
          <a:p>
            <a:pPr lvl="0"/>
            <a:r>
              <a:rPr lang="cs-CZ" i="1" dirty="0"/>
              <a:t>technická rychlost</a:t>
            </a:r>
            <a:r>
              <a:rPr lang="cs-CZ" dirty="0"/>
              <a:t> </a:t>
            </a:r>
          </a:p>
          <a:p>
            <a:pPr lvl="0"/>
            <a:r>
              <a:rPr lang="cs-CZ" i="1" dirty="0"/>
              <a:t>úseková rychlost</a:t>
            </a:r>
            <a:r>
              <a:rPr lang="cs-CZ" dirty="0"/>
              <a:t> </a:t>
            </a:r>
          </a:p>
          <a:p>
            <a:pPr lvl="0"/>
            <a:r>
              <a:rPr lang="cs-CZ" i="1" dirty="0"/>
              <a:t>poměr /koeficient/ rychlosti</a:t>
            </a:r>
            <a:r>
              <a:rPr lang="cs-CZ" dirty="0"/>
              <a:t> </a:t>
            </a:r>
            <a:endParaRPr lang="cs-CZ" dirty="0" smtClean="0"/>
          </a:p>
          <a:p>
            <a:pPr lvl="0"/>
            <a:r>
              <a:rPr lang="cs-CZ" i="1" dirty="0" smtClean="0"/>
              <a:t>cestovní </a:t>
            </a:r>
            <a:r>
              <a:rPr lang="cs-CZ" i="1" dirty="0"/>
              <a:t>rychlost</a:t>
            </a:r>
            <a:r>
              <a:rPr lang="cs-CZ" dirty="0"/>
              <a:t> </a:t>
            </a:r>
            <a:endParaRPr lang="cs-CZ" dirty="0" smtClean="0"/>
          </a:p>
          <a:p>
            <a:r>
              <a:rPr lang="cs-CZ" i="1" dirty="0" smtClean="0"/>
              <a:t>výsledná </a:t>
            </a:r>
            <a:r>
              <a:rPr lang="cs-CZ" i="1" dirty="0"/>
              <a:t>rychlost</a:t>
            </a:r>
            <a:r>
              <a:rPr lang="cs-CZ" dirty="0"/>
              <a:t> 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32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endParaRPr lang="cs-CZ" sz="3200" dirty="0" smtClean="0"/>
          </a:p>
          <a:p>
            <a:pPr marL="514350" indent="-514350" algn="just">
              <a:buFont typeface="+mj-lt"/>
              <a:buAutoNum type="arabicPeriod" startAt="3"/>
            </a:pPr>
            <a:r>
              <a:rPr lang="cs-CZ" sz="3200" dirty="0" smtClean="0"/>
              <a:t>Průměrný </a:t>
            </a:r>
            <a:r>
              <a:rPr lang="cs-CZ" sz="3200" dirty="0"/>
              <a:t>denní běh souprav/vozidel</a:t>
            </a:r>
          </a:p>
          <a:p>
            <a:pPr marL="514350" indent="-514350" algn="just">
              <a:buFont typeface="+mj-lt"/>
              <a:buAutoNum type="arabicPeriod" startAt="3"/>
            </a:pPr>
            <a:endParaRPr lang="cs-CZ" sz="3200" dirty="0"/>
          </a:p>
          <a:p>
            <a:pPr marL="514350" indent="-514350" algn="just">
              <a:buFont typeface="+mj-lt"/>
              <a:buAutoNum type="arabicPeriod" startAt="3"/>
            </a:pPr>
            <a:r>
              <a:rPr lang="cs-CZ" sz="3200" dirty="0" smtClean="0"/>
              <a:t>Využití </a:t>
            </a:r>
            <a:r>
              <a:rPr lang="cs-CZ" sz="3200" dirty="0"/>
              <a:t>počtu místi k </a:t>
            </a:r>
            <a:r>
              <a:rPr lang="cs-CZ" sz="3200" dirty="0" smtClean="0"/>
              <a:t>sezení - zjistí </a:t>
            </a:r>
            <a:r>
              <a:rPr lang="cs-CZ" sz="3200" dirty="0"/>
              <a:t>se jako podíl vykonaných osobových kilometrů během stanoveného časového období k počtu vykonaných tzv. sedadlových </a:t>
            </a:r>
            <a:r>
              <a:rPr lang="cs-CZ" sz="3200" dirty="0" smtClean="0"/>
              <a:t>kilometrů.</a:t>
            </a:r>
          </a:p>
          <a:p>
            <a:pPr marL="514350" indent="-514350" algn="just">
              <a:buFont typeface="+mj-lt"/>
              <a:buAutoNum type="arabicPeriod" startAt="3"/>
            </a:pPr>
            <a:endParaRPr lang="cs-CZ" sz="3200" dirty="0"/>
          </a:p>
          <a:p>
            <a:pPr marL="514350" indent="-514350" algn="just">
              <a:buFont typeface="+mj-lt"/>
              <a:buAutoNum type="arabicPeriod" startAt="3"/>
            </a:pPr>
            <a:r>
              <a:rPr lang="cs-CZ" sz="3200" dirty="0"/>
              <a:t>Měrný </a:t>
            </a:r>
            <a:r>
              <a:rPr lang="cs-CZ" sz="3200" dirty="0" smtClean="0"/>
              <a:t>výkon - </a:t>
            </a:r>
            <a:r>
              <a:rPr lang="cs-CZ" sz="3200" dirty="0"/>
              <a:t>z</a:t>
            </a:r>
            <a:r>
              <a:rPr lang="cs-CZ" sz="3200" dirty="0" smtClean="0"/>
              <a:t>jistí </a:t>
            </a:r>
            <a:r>
              <a:rPr lang="cs-CZ" sz="3200" dirty="0"/>
              <a:t>se jako podíl výkonu uvedeného zařízení k jeho hmotnosti. Tento ukazatel je klíčový pro dopravce, popisuje stupeň efektivity využívání energie pro pohyb dopravního prostředku v závislosti na jeho hmotnosti.</a:t>
            </a:r>
          </a:p>
          <a:p>
            <a:pPr marL="0" indent="0" algn="just">
              <a:buNone/>
            </a:pPr>
            <a:endParaRPr lang="cs-CZ" sz="3200" dirty="0"/>
          </a:p>
          <a:p>
            <a:pPr marL="514350" indent="-514350" algn="just">
              <a:buFont typeface="+mj-lt"/>
              <a:buAutoNum type="arabicPeriod" startAt="3"/>
            </a:pPr>
            <a:r>
              <a:rPr lang="cs-CZ" sz="3200" dirty="0"/>
              <a:t>Hmotnost </a:t>
            </a:r>
            <a:r>
              <a:rPr lang="cs-CZ" sz="3200" dirty="0" smtClean="0"/>
              <a:t>dopravního </a:t>
            </a:r>
            <a:r>
              <a:rPr lang="cs-CZ" sz="3200" dirty="0"/>
              <a:t>prostředku, připadající na 1 </a:t>
            </a:r>
            <a:r>
              <a:rPr lang="cs-CZ" sz="3200" dirty="0" err="1"/>
              <a:t>cestujícícho</a:t>
            </a: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18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801385"/>
            <a:ext cx="10738503" cy="53755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200" dirty="0"/>
          </a:p>
          <a:p>
            <a:pPr marL="514350" indent="-514350" algn="just">
              <a:buFont typeface="+mj-lt"/>
              <a:buAutoNum type="arabicPeriod" startAt="6"/>
            </a:pPr>
            <a:r>
              <a:rPr lang="cs-CZ" sz="3200" dirty="0"/>
              <a:t>Hmotnost </a:t>
            </a:r>
            <a:r>
              <a:rPr lang="cs-CZ" sz="3200" dirty="0" smtClean="0"/>
              <a:t>dopravního </a:t>
            </a:r>
            <a:r>
              <a:rPr lang="cs-CZ" sz="3200" dirty="0"/>
              <a:t>prostředku, připadající na 1 </a:t>
            </a:r>
            <a:r>
              <a:rPr lang="cs-CZ" sz="3200" dirty="0" smtClean="0"/>
              <a:t>cestujícího </a:t>
            </a:r>
            <a:r>
              <a:rPr lang="cs-CZ" sz="3200" smtClean="0"/>
              <a:t>- zjistí </a:t>
            </a:r>
            <a:r>
              <a:rPr lang="cs-CZ" sz="3200" dirty="0"/>
              <a:t>se jako podíl hmotnosti vlastního dopravního prostředku a přepravovaných cestujících k počtu přepravovaných cestujících. Opět charakterizuje efektivitu využití jednotlivých dopravních prostředků, cílem ze strany dopravce je velikost tohoto ukazatele snížit.</a:t>
            </a:r>
          </a:p>
          <a:p>
            <a:pPr marL="514350" indent="-514350" algn="just">
              <a:buFont typeface="+mj-lt"/>
              <a:buAutoNum type="arabicPeriod" startAt="6"/>
            </a:pPr>
            <a:endParaRPr lang="cs-CZ" sz="3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xdr="http://schemas.openxmlformats.org/drawingml/2006/spreadsheetDrawing" xmlns:a16="http://schemas.microsoft.com/office/drawing/2014/main" xmlns:lc="http://schemas.openxmlformats.org/drawingml/2006/locked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73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136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Osobní doprava a přeprava: 3. Základní ukazatele v osobní dopravě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Hlatká Martina</cp:lastModifiedBy>
  <cp:revision>70</cp:revision>
  <dcterms:created xsi:type="dcterms:W3CDTF">2017-05-10T10:51:34Z</dcterms:created>
  <dcterms:modified xsi:type="dcterms:W3CDTF">2017-06-30T12:02:47Z</dcterms:modified>
</cp:coreProperties>
</file>