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8" r:id="rId5"/>
    <p:sldId id="294" r:id="rId6"/>
    <p:sldId id="296" r:id="rId7"/>
    <p:sldId id="297" r:id="rId8"/>
    <p:sldId id="29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Osobní doprava a přeprava: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2. Aspekty osobní dopravy a přepravy a odbavování cestujících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dirty="0"/>
              <a:t>Ve </a:t>
            </a:r>
            <a:r>
              <a:rPr lang="cs-CZ" sz="3200" b="1" dirty="0"/>
              <a:t>veřejné osobní dopravě</a:t>
            </a:r>
            <a:r>
              <a:rPr lang="cs-CZ" sz="3200" dirty="0"/>
              <a:t> existují následující dopravní obory (druhy dopravy</a:t>
            </a:r>
            <a:r>
              <a:rPr lang="cs-CZ" sz="3200" dirty="0" smtClean="0"/>
              <a:t>):</a:t>
            </a:r>
          </a:p>
          <a:p>
            <a:pPr marL="0" indent="0">
              <a:buNone/>
            </a:pPr>
            <a:endParaRPr lang="cs-CZ" sz="3200" dirty="0"/>
          </a:p>
          <a:p>
            <a:pPr lvl="0"/>
            <a:r>
              <a:rPr lang="cs-CZ" sz="3200" dirty="0"/>
              <a:t>železniční </a:t>
            </a:r>
            <a:endParaRPr lang="cs-CZ" sz="3200" dirty="0" smtClean="0"/>
          </a:p>
          <a:p>
            <a:pPr lvl="0"/>
            <a:r>
              <a:rPr lang="cs-CZ" sz="3200" dirty="0" smtClean="0"/>
              <a:t>hromadná </a:t>
            </a:r>
            <a:r>
              <a:rPr lang="cs-CZ" sz="3200" dirty="0"/>
              <a:t>silniční (</a:t>
            </a:r>
            <a:r>
              <a:rPr lang="cs-CZ" sz="3200" dirty="0" smtClean="0"/>
              <a:t>autobusová</a:t>
            </a:r>
          </a:p>
          <a:p>
            <a:pPr lvl="0"/>
            <a:r>
              <a:rPr lang="cs-CZ" sz="3200" dirty="0" smtClean="0"/>
              <a:t>letecká </a:t>
            </a:r>
          </a:p>
          <a:p>
            <a:pPr lvl="0"/>
            <a:r>
              <a:rPr lang="cs-CZ" sz="3200" dirty="0" smtClean="0"/>
              <a:t>vodní </a:t>
            </a:r>
          </a:p>
          <a:p>
            <a:pPr lvl="0"/>
            <a:r>
              <a:rPr lang="cs-CZ" sz="3200" dirty="0" smtClean="0"/>
              <a:t>městská </a:t>
            </a:r>
          </a:p>
          <a:p>
            <a:pPr lvl="0"/>
            <a:r>
              <a:rPr lang="cs-CZ" sz="3200" dirty="0" smtClean="0"/>
              <a:t>ozubnicové </a:t>
            </a:r>
            <a:r>
              <a:rPr lang="cs-CZ" sz="3200" dirty="0"/>
              <a:t>a lanové </a:t>
            </a:r>
            <a:r>
              <a:rPr lang="cs-CZ" sz="3200" dirty="0" smtClean="0"/>
              <a:t>dráhy</a:t>
            </a:r>
            <a:endParaRPr lang="cs-CZ" sz="3200" dirty="0"/>
          </a:p>
          <a:p>
            <a:r>
              <a:rPr lang="cs-CZ" sz="3200" dirty="0"/>
              <a:t>nekonvenční doprava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</a:t>
            </a:r>
            <a:r>
              <a:rPr lang="cs-CZ" b="1" dirty="0"/>
              <a:t> individuální dopravě</a:t>
            </a:r>
            <a:r>
              <a:rPr lang="cs-CZ" dirty="0"/>
              <a:t> je členění dopravních oborů následující: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A</a:t>
            </a:r>
            <a:r>
              <a:rPr lang="cs-CZ" dirty="0" smtClean="0"/>
              <a:t>utomobilová </a:t>
            </a:r>
          </a:p>
          <a:p>
            <a:pPr lvl="0"/>
            <a:r>
              <a:rPr lang="cs-CZ" dirty="0" smtClean="0"/>
              <a:t>Taxislužba</a:t>
            </a:r>
          </a:p>
          <a:p>
            <a:pPr lvl="0"/>
            <a:r>
              <a:rPr lang="cs-CZ" dirty="0" smtClean="0"/>
              <a:t>Motocyklistická</a:t>
            </a:r>
          </a:p>
          <a:p>
            <a:pPr lvl="0"/>
            <a:r>
              <a:rPr lang="cs-CZ" dirty="0"/>
              <a:t>C</a:t>
            </a:r>
            <a:r>
              <a:rPr lang="cs-CZ" dirty="0" smtClean="0"/>
              <a:t>yklistická </a:t>
            </a:r>
          </a:p>
          <a:p>
            <a:pPr lvl="0"/>
            <a:r>
              <a:rPr lang="cs-CZ" dirty="0"/>
              <a:t>P</a:t>
            </a:r>
            <a:r>
              <a:rPr lang="cs-CZ" dirty="0" smtClean="0"/>
              <a:t>ěší </a:t>
            </a:r>
          </a:p>
          <a:p>
            <a:pPr lvl="0"/>
            <a:r>
              <a:rPr lang="cs-CZ" dirty="0"/>
              <a:t>S</a:t>
            </a:r>
            <a:r>
              <a:rPr lang="cs-CZ" dirty="0" smtClean="0"/>
              <a:t>tatická 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Dalším možným členěním je rozdělení osobní dopravy </a:t>
            </a:r>
            <a:r>
              <a:rPr lang="cs-CZ" b="1" dirty="0" smtClean="0"/>
              <a:t>na: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 smtClean="0"/>
              <a:t>Doprava místní</a:t>
            </a:r>
          </a:p>
          <a:p>
            <a:pPr algn="just"/>
            <a:r>
              <a:rPr lang="cs-CZ" dirty="0" smtClean="0"/>
              <a:t>Doprava příměstská</a:t>
            </a:r>
          </a:p>
          <a:p>
            <a:pPr algn="just"/>
            <a:r>
              <a:rPr lang="cs-CZ" dirty="0" smtClean="0"/>
              <a:t>Doprava regionální</a:t>
            </a:r>
          </a:p>
          <a:p>
            <a:pPr algn="just"/>
            <a:r>
              <a:rPr lang="cs-CZ" dirty="0" smtClean="0"/>
              <a:t>Doprava dálková</a:t>
            </a:r>
          </a:p>
          <a:p>
            <a:pPr algn="just"/>
            <a:r>
              <a:rPr lang="cs-CZ" dirty="0" smtClean="0"/>
              <a:t>Doprava mezinárodní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u="sng" dirty="0" smtClean="0"/>
              <a:t>Technologie hromadné osobní dopravy</a:t>
            </a:r>
            <a:endParaRPr lang="cs-CZ" sz="3200" b="1" u="sng" dirty="0" smtClean="0"/>
          </a:p>
          <a:p>
            <a:pPr marL="0" indent="0" algn="just">
              <a:buNone/>
            </a:pPr>
            <a:endParaRPr lang="cs-CZ" sz="3200" b="1" dirty="0"/>
          </a:p>
          <a:p>
            <a:pPr marL="0" indent="0" algn="just">
              <a:buNone/>
            </a:pPr>
            <a:r>
              <a:rPr lang="cs-CZ" dirty="0"/>
              <a:t>je soustava navzájem souvisejících, organizovaných a z hlediska prostoru a času řízených způsobů pohybu dopravních prostředků, umožňujících přemísťování osob a jejich věcí mezi subjektivně zvolenými místy a v subjektivně požadovaném čase. Obsahuje způsoby odbavování cestujících, nástupu, výstupu a přestupu </a:t>
            </a:r>
            <a:r>
              <a:rPr lang="cs-CZ" dirty="0" smtClean="0"/>
              <a:t>s </a:t>
            </a:r>
            <a:r>
              <a:rPr lang="cs-CZ" dirty="0"/>
              <a:t>koordinací uvnitř dopravního systému i mimo tento systém, způsoby předávání informací </a:t>
            </a:r>
            <a:br>
              <a:rPr lang="cs-CZ" dirty="0"/>
            </a:br>
            <a:r>
              <a:rPr lang="cs-CZ" dirty="0"/>
              <a:t>a způsoby rozmístění a pohybu osob v dopravních prostředcích. 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u="sng" dirty="0" smtClean="0"/>
              <a:t>Odbavování cestujících zahrnuje:</a:t>
            </a:r>
          </a:p>
          <a:p>
            <a:pPr marL="0" indent="0" algn="just">
              <a:buNone/>
            </a:pPr>
            <a:endParaRPr lang="cs-CZ" dirty="0"/>
          </a:p>
          <a:p>
            <a:pPr lvl="0"/>
            <a:r>
              <a:rPr lang="cs-CZ" dirty="0"/>
              <a:t>O</a:t>
            </a:r>
            <a:r>
              <a:rPr lang="cs-CZ" dirty="0" smtClean="0"/>
              <a:t>bjednávku </a:t>
            </a:r>
            <a:r>
              <a:rPr lang="cs-CZ" dirty="0"/>
              <a:t>přepravy,</a:t>
            </a:r>
          </a:p>
          <a:p>
            <a:pPr lvl="0"/>
            <a:r>
              <a:rPr lang="cs-CZ" dirty="0"/>
              <a:t>uzavření dohody o přepravě,</a:t>
            </a:r>
          </a:p>
          <a:p>
            <a:pPr lvl="0"/>
            <a:r>
              <a:rPr lang="cs-CZ" dirty="0"/>
              <a:t>zaplacení jízdného,</a:t>
            </a:r>
          </a:p>
          <a:p>
            <a:r>
              <a:rPr lang="cs-CZ" dirty="0"/>
              <a:t>vydání příslušného dokladu </a:t>
            </a:r>
            <a:r>
              <a:rPr lang="cs-CZ" dirty="0" smtClean="0"/>
              <a:t>– jízdenky.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u="sng" dirty="0" smtClean="0"/>
              <a:t>Způsoby placení: </a:t>
            </a:r>
          </a:p>
          <a:p>
            <a:pPr marL="0" indent="0" algn="just">
              <a:buNone/>
            </a:pPr>
            <a:endParaRPr lang="cs-CZ" dirty="0"/>
          </a:p>
          <a:p>
            <a:pPr lvl="0"/>
            <a:r>
              <a:rPr lang="cs-CZ" dirty="0"/>
              <a:t>P</a:t>
            </a:r>
            <a:r>
              <a:rPr lang="cs-CZ" dirty="0" smtClean="0"/>
              <a:t>apírová </a:t>
            </a:r>
            <a:r>
              <a:rPr lang="cs-CZ" dirty="0"/>
              <a:t>jízdenka,</a:t>
            </a:r>
          </a:p>
          <a:p>
            <a:pPr lvl="0"/>
            <a:r>
              <a:rPr lang="cs-CZ" dirty="0"/>
              <a:t>elektronická jízdenku,</a:t>
            </a:r>
          </a:p>
          <a:p>
            <a:pPr lvl="0"/>
            <a:r>
              <a:rPr lang="cs-CZ" dirty="0"/>
              <a:t>platba přes mobil,</a:t>
            </a:r>
          </a:p>
          <a:p>
            <a:r>
              <a:rPr lang="cs-CZ" dirty="0" smtClean="0"/>
              <a:t>žetony.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u="sng" dirty="0" smtClean="0"/>
              <a:t>Tarif:</a:t>
            </a:r>
          </a:p>
          <a:p>
            <a:pPr marL="0" indent="0" algn="just">
              <a:buNone/>
            </a:pPr>
            <a:endParaRPr lang="cs-CZ" dirty="0"/>
          </a:p>
          <a:p>
            <a:pPr lvl="0"/>
            <a:r>
              <a:rPr lang="cs-CZ" dirty="0"/>
              <a:t>kilometrický,</a:t>
            </a:r>
          </a:p>
          <a:p>
            <a:pPr lvl="0"/>
            <a:r>
              <a:rPr lang="cs-CZ" dirty="0"/>
              <a:t>pásmový,</a:t>
            </a:r>
          </a:p>
          <a:p>
            <a:pPr lvl="0"/>
            <a:r>
              <a:rPr lang="cs-CZ" dirty="0"/>
              <a:t>zónový.</a:t>
            </a:r>
          </a:p>
          <a:p>
            <a:pPr lvl="0"/>
            <a:r>
              <a:rPr lang="cs-CZ" dirty="0"/>
              <a:t>Plovoucí  - a) časový – platnost jízdenky je dána časem</a:t>
            </a:r>
          </a:p>
          <a:p>
            <a:pPr marL="0" indent="0">
              <a:buNone/>
            </a:pPr>
            <a:r>
              <a:rPr lang="cs-CZ" dirty="0" smtClean="0"/>
              <a:t>                       </a:t>
            </a:r>
            <a:r>
              <a:rPr lang="cs-CZ" dirty="0"/>
              <a:t>b) prostorový – platnost jízdenky je dána počtem zastávek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859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174</Words>
  <Application>Microsoft Office PowerPoint</Application>
  <PresentationFormat>Širokoúhlá obrazovka</PresentationFormat>
  <Paragraphs>48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Osobní doprava a přeprava: 2. Aspekty osobní dopravy a přepravy a odbavování cestujících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68</cp:revision>
  <dcterms:created xsi:type="dcterms:W3CDTF">2017-05-10T10:51:34Z</dcterms:created>
  <dcterms:modified xsi:type="dcterms:W3CDTF">2017-06-30T11:50:36Z</dcterms:modified>
</cp:coreProperties>
</file>