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3" r:id="rId4"/>
    <p:sldId id="299" r:id="rId5"/>
    <p:sldId id="298" r:id="rId6"/>
    <p:sldId id="296" r:id="rId7"/>
    <p:sldId id="300"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4" autoAdjust="0"/>
    <p:restoredTop sz="94660"/>
  </p:normalViewPr>
  <p:slideViewPr>
    <p:cSldViewPr snapToGrid="0">
      <p:cViewPr varScale="1">
        <p:scale>
          <a:sx n="70" d="100"/>
          <a:sy n="70" d="100"/>
        </p:scale>
        <p:origin x="-69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30. 6. 2017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30. 6. 2017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30. 6. 2017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30. 6. 2017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30. 6. 2017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30. 6. 2017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30. 6. 2017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30. 6. 2017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30. 6. 2017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30. 6. 2017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30. 6. 2017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30. 6. 2017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cs-CZ" sz="3600" dirty="0" smtClean="0"/>
              <a:t>Osobní doprava a přeprava:</a:t>
            </a:r>
            <a:r>
              <a:rPr lang="cs-CZ" dirty="0" smtClean="0"/>
              <a:t/>
            </a:r>
            <a:br>
              <a:rPr lang="cs-CZ" dirty="0" smtClean="0"/>
            </a:br>
            <a:r>
              <a:rPr lang="cs-CZ" dirty="0" smtClean="0"/>
              <a:t>12</a:t>
            </a:r>
            <a:r>
              <a:rPr lang="cs-CZ" b="1" dirty="0" smtClean="0"/>
              <a:t>. Ostatní dopravní systémy v osobní dopravě</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xmlns=""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xmlns=""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027416"/>
            <a:ext cx="10515600" cy="5149547"/>
          </a:xfrm>
        </p:spPr>
        <p:txBody>
          <a:bodyPr>
            <a:normAutofit/>
          </a:bodyPr>
          <a:lstStyle/>
          <a:p>
            <a:pPr>
              <a:buNone/>
            </a:pPr>
            <a:r>
              <a:rPr lang="cs-CZ" b="1" i="1" dirty="0" smtClean="0"/>
              <a:t>Pěší doprava:</a:t>
            </a:r>
            <a:endParaRPr lang="cs-CZ" dirty="0" smtClean="0"/>
          </a:p>
          <a:p>
            <a:pPr algn="just">
              <a:buNone/>
            </a:pPr>
            <a:r>
              <a:rPr lang="cs-CZ" dirty="0" smtClean="0"/>
              <a:t>	I </a:t>
            </a:r>
            <a:r>
              <a:rPr lang="cs-CZ" dirty="0" smtClean="0"/>
              <a:t>když se na první pohled zdá, že </a:t>
            </a:r>
            <a:r>
              <a:rPr lang="cs-CZ" b="1" dirty="0" smtClean="0"/>
              <a:t>pěší doprava</a:t>
            </a:r>
            <a:r>
              <a:rPr lang="cs-CZ" dirty="0" smtClean="0"/>
              <a:t> nemůže podstatným způsobem ovlivnit dělbu přepravní práce v osobní dopravě, je třeba si uvědomit, že na vzdálenost do jednoho kilometru je chůze jak nejlacinější, tak i nejrychlejší formou pohybu. Praktické zkušenosti dokonce ukazují, že může být životaschopnou alternativou k ostatním druhům dopravy až do vzdálenosti tří kilometrů. Musí však pro to být vytvořeny příznivé podmínky.</a:t>
            </a:r>
          </a:p>
          <a:p>
            <a:pPr>
              <a:buNone/>
            </a:pPr>
            <a:endParaRPr lang="cs-CZ" sz="3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xmlns=""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xmlns="" val="3975488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1034041"/>
            <a:ext cx="10738503" cy="5142923"/>
          </a:xfrm>
        </p:spPr>
        <p:txBody>
          <a:bodyPr>
            <a:normAutofit/>
          </a:bodyPr>
          <a:lstStyle/>
          <a:p>
            <a:pPr>
              <a:buNone/>
            </a:pPr>
            <a:r>
              <a:rPr lang="cs-CZ" b="1" i="1" dirty="0" smtClean="0"/>
              <a:t>Cyklistická doprava:</a:t>
            </a:r>
            <a:endParaRPr lang="cs-CZ" dirty="0" smtClean="0"/>
          </a:p>
          <a:p>
            <a:pPr algn="just">
              <a:buNone/>
            </a:pPr>
            <a:r>
              <a:rPr lang="cs-CZ" dirty="0" smtClean="0"/>
              <a:t>	Ve </a:t>
            </a:r>
            <a:r>
              <a:rPr lang="cs-CZ" dirty="0" smtClean="0"/>
              <a:t>srovnání s pěší dopravou má cyklistická doprava větší rádius působnosti. Jízdní kolo se nabízí na krátké vzdálenosti jako alternativa k osobnímu automobilu (tj. cca do osmi až deseti kilometrů). Jízdní kola jsou relativně rychlá a s průměrnou rychlostí ve městech 15 - 25 km/h jsou na tyto vzdálenosti často rychlejší než automobily, především však v čase dopravních špiček. Jsou navíc spolehlivější na přesnost odhadu doby trvání jízdy.</a:t>
            </a:r>
          </a:p>
          <a:p>
            <a:pPr>
              <a:buNone/>
            </a:pPr>
            <a:endParaRPr lang="cs-CZ" u="sng" dirty="0" smtClean="0"/>
          </a:p>
          <a:p>
            <a:pPr marL="0" indent="0" algn="just">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xmlns=""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xmlns="" val="241105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1034041"/>
            <a:ext cx="10738503" cy="5142923"/>
          </a:xfrm>
        </p:spPr>
        <p:txBody>
          <a:bodyPr>
            <a:normAutofit/>
          </a:bodyPr>
          <a:lstStyle/>
          <a:p>
            <a:pPr>
              <a:buNone/>
            </a:pPr>
            <a:r>
              <a:rPr lang="cs-CZ" b="1" i="1" dirty="0" smtClean="0"/>
              <a:t>Statická doprava:</a:t>
            </a:r>
            <a:endParaRPr lang="cs-CZ" dirty="0" smtClean="0"/>
          </a:p>
          <a:p>
            <a:pPr algn="just">
              <a:buNone/>
            </a:pPr>
            <a:r>
              <a:rPr lang="cs-CZ" dirty="0" smtClean="0"/>
              <a:t>	Statická </a:t>
            </a:r>
            <a:r>
              <a:rPr lang="cs-CZ" dirty="0" smtClean="0"/>
              <a:t>doprava, označovaná též jako „doprava v klidu“, je nedílnou součástí dopravního procesu především u individuální automobilové dopravy, ale také i u některých níže uvedených vozidel. Poněvadž vozidla IAD nejsou neustále v provozu, nesmí se zapomenout ani na problematiku jejich umístění po tuto dobu. </a:t>
            </a:r>
            <a:r>
              <a:rPr lang="cs-CZ" i="1" dirty="0" smtClean="0"/>
              <a:t>Odstavné a parkovací plochy</a:t>
            </a:r>
            <a:r>
              <a:rPr lang="cs-CZ" dirty="0" smtClean="0"/>
              <a:t> – </a:t>
            </a:r>
            <a:r>
              <a:rPr lang="cs-CZ" dirty="0" err="1" smtClean="0"/>
              <a:t>plochy</a:t>
            </a:r>
            <a:r>
              <a:rPr lang="cs-CZ" dirty="0" smtClean="0"/>
              <a:t>, které slouží k odstavování a parkování vozidel.</a:t>
            </a:r>
          </a:p>
          <a:p>
            <a:pPr marL="0" indent="0">
              <a:buNone/>
            </a:pPr>
            <a:endParaRPr lang="cs-CZ" dirty="0"/>
          </a:p>
          <a:p>
            <a:pPr marL="0" indent="0">
              <a:buNone/>
            </a:pPr>
            <a:endParaRPr lang="cs-CZ" dirty="0"/>
          </a:p>
          <a:p>
            <a:pPr marL="0" indent="0" algn="just">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xmlns=""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xmlns="" val="2890009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1034041"/>
            <a:ext cx="10738503" cy="5142923"/>
          </a:xfrm>
        </p:spPr>
        <p:txBody>
          <a:bodyPr>
            <a:normAutofit/>
          </a:bodyPr>
          <a:lstStyle/>
          <a:p>
            <a:pPr>
              <a:buNone/>
            </a:pPr>
            <a:r>
              <a:rPr lang="cs-CZ" b="1" dirty="0" smtClean="0"/>
              <a:t>Rychlodráhy:</a:t>
            </a:r>
          </a:p>
          <a:p>
            <a:pPr algn="just">
              <a:buNone/>
            </a:pPr>
            <a:r>
              <a:rPr lang="cs-CZ" dirty="0" smtClean="0"/>
              <a:t>	V</a:t>
            </a:r>
            <a:r>
              <a:rPr lang="cs-CZ" dirty="0" smtClean="0"/>
              <a:t> devatenáctém století se s rozvojem železnice a využitím jejich předností předpokládalo, že zvýší svůj podíl na dopravním trhu na úkor ostatních druhů dopravy. Důvodem bylo rovněž ta skutečnost, že hromadná doprava je výhodnější za předpokladu, pokud je třeba přepravit větší tzv. dávku cestujících z výchozího místa do jiné úzce ohraničené </a:t>
            </a:r>
            <a:r>
              <a:rPr lang="cs-CZ" dirty="0" smtClean="0"/>
              <a:t>oblasti. </a:t>
            </a:r>
            <a:endParaRPr lang="cs-CZ" dirty="0" smtClean="0"/>
          </a:p>
          <a:p>
            <a:pPr>
              <a:buNone/>
            </a:pPr>
            <a:endParaRPr lang="cs-CZ" dirty="0" smtClean="0"/>
          </a:p>
          <a:p>
            <a:pPr algn="just"/>
            <a:endParaRPr lang="cs-CZ" i="1"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xmlns=""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xmlns="" val="3593554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801385"/>
            <a:ext cx="10738503" cy="5375580"/>
          </a:xfrm>
        </p:spPr>
        <p:txBody>
          <a:bodyPr>
            <a:normAutofit/>
          </a:bodyPr>
          <a:lstStyle/>
          <a:p>
            <a:pPr algn="just">
              <a:buNone/>
            </a:pPr>
            <a:r>
              <a:rPr lang="cs-CZ" dirty="0" smtClean="0"/>
              <a:t>	Pro </a:t>
            </a:r>
            <a:r>
              <a:rPr lang="cs-CZ" dirty="0" smtClean="0"/>
              <a:t>základní dělení jednotlivých druhů rychlodrah lze dopravní prostředky rozdělit do třech skupin - </a:t>
            </a:r>
            <a:r>
              <a:rPr lang="cs-CZ" i="1" dirty="0" smtClean="0"/>
              <a:t>podle vedení trasy</a:t>
            </a:r>
            <a:r>
              <a:rPr lang="cs-CZ" dirty="0" smtClean="0"/>
              <a:t>:</a:t>
            </a:r>
          </a:p>
          <a:p>
            <a:pPr algn="just">
              <a:buNone/>
            </a:pPr>
            <a:endParaRPr lang="cs-CZ" dirty="0" smtClean="0"/>
          </a:p>
          <a:p>
            <a:pPr lvl="0"/>
            <a:r>
              <a:rPr lang="cs-CZ" dirty="0" smtClean="0"/>
              <a:t>pod úrovní terénu (podzemní dráhy – metro, spojovací dráhy),</a:t>
            </a:r>
          </a:p>
          <a:p>
            <a:pPr lvl="0"/>
            <a:r>
              <a:rPr lang="cs-CZ" dirty="0" smtClean="0"/>
              <a:t>v úrovni terénu (městské a příměstské rychlodráhy, integrace tramvaje se železnicí),</a:t>
            </a:r>
          </a:p>
          <a:p>
            <a:pPr lvl="0"/>
            <a:r>
              <a:rPr lang="cs-CZ" dirty="0" smtClean="0"/>
              <a:t>nad terénem (nadzemní nebo visuté dráhy).</a:t>
            </a:r>
          </a:p>
          <a:p>
            <a:pPr marL="0" indent="0" algn="just">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xmlns=""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xmlns="" val="33533202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801385"/>
            <a:ext cx="10738503" cy="5375580"/>
          </a:xfrm>
        </p:spPr>
        <p:txBody>
          <a:bodyPr>
            <a:normAutofit/>
          </a:bodyPr>
          <a:lstStyle/>
          <a:p>
            <a:pPr>
              <a:buNone/>
            </a:pPr>
            <a:r>
              <a:rPr lang="cs-CZ" i="1" dirty="0" smtClean="0"/>
              <a:t>Rozdělení podle druhu dopravních prostředků</a:t>
            </a:r>
            <a:r>
              <a:rPr lang="cs-CZ" i="1" dirty="0" smtClean="0"/>
              <a:t>:</a:t>
            </a:r>
          </a:p>
          <a:p>
            <a:r>
              <a:rPr lang="cs-CZ" i="1" dirty="0" smtClean="0"/>
              <a:t>Podzemní dráhy (metra).</a:t>
            </a:r>
          </a:p>
          <a:p>
            <a:r>
              <a:rPr lang="cs-CZ" i="1" dirty="0" smtClean="0"/>
              <a:t>Spojovací dráhy.</a:t>
            </a:r>
          </a:p>
          <a:p>
            <a:r>
              <a:rPr lang="cs-CZ" i="1" dirty="0" smtClean="0"/>
              <a:t>Městské rychlodráhy.</a:t>
            </a:r>
          </a:p>
          <a:p>
            <a:r>
              <a:rPr lang="cs-CZ" i="1" dirty="0" smtClean="0"/>
              <a:t>Příměstské rychlodráhy (S-</a:t>
            </a:r>
            <a:r>
              <a:rPr lang="cs-CZ" i="1" dirty="0" err="1" smtClean="0"/>
              <a:t>Bahn</a:t>
            </a:r>
            <a:r>
              <a:rPr lang="cs-CZ" i="1" dirty="0" smtClean="0"/>
              <a:t>).</a:t>
            </a:r>
          </a:p>
          <a:p>
            <a:r>
              <a:rPr lang="cs-CZ" i="1" dirty="0" smtClean="0"/>
              <a:t>Integrace tramvaje se železnicí.</a:t>
            </a:r>
          </a:p>
          <a:p>
            <a:r>
              <a:rPr lang="cs-CZ" i="1" dirty="0" smtClean="0"/>
              <a:t>Nadzemní nebo visuté dráhy.</a:t>
            </a:r>
          </a:p>
          <a:p>
            <a:r>
              <a:rPr lang="cs-CZ" i="1" dirty="0" smtClean="0"/>
              <a:t>Podpovrchová tramvaj.</a:t>
            </a:r>
          </a:p>
          <a:p>
            <a:endParaRPr lang="cs-CZ" dirty="0" smtClean="0"/>
          </a:p>
          <a:p>
            <a:pPr marL="0" indent="0" algn="just">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xmlns=""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xmlns="" val="2628544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72</Words>
  <Application>Microsoft Office PowerPoint</Application>
  <PresentationFormat>Vlastní</PresentationFormat>
  <Paragraphs>24</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Office</vt:lpstr>
      <vt:lpstr>Osobní doprava a přeprava: 12. Ostatní dopravní systémy v osobní dopravě</vt:lpstr>
      <vt:lpstr>Snímek 2</vt:lpstr>
      <vt:lpstr>Snímek 3</vt:lpstr>
      <vt:lpstr>Snímek 4</vt:lpstr>
      <vt:lpstr>Snímek 5</vt:lpstr>
      <vt:lpstr>Snímek 6</vt:lpstr>
      <vt:lpstr>Snímek 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Martina Hlatká</cp:lastModifiedBy>
  <cp:revision>80</cp:revision>
  <dcterms:created xsi:type="dcterms:W3CDTF">2017-05-10T10:51:34Z</dcterms:created>
  <dcterms:modified xsi:type="dcterms:W3CDTF">2017-06-30T18:17:13Z</dcterms:modified>
</cp:coreProperties>
</file>