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9" r:id="rId5"/>
    <p:sldId id="298" r:id="rId6"/>
    <p:sldId id="296" r:id="rId7"/>
    <p:sldId id="30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9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Osobní doprava a přeprava: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11</a:t>
            </a:r>
            <a:r>
              <a:rPr lang="cs-CZ" b="1" dirty="0" smtClean="0"/>
              <a:t>. Přestupní uzly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7416"/>
            <a:ext cx="10515600" cy="51495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Autobusová </a:t>
            </a:r>
            <a:r>
              <a:rPr lang="cs-CZ" b="1" dirty="0" smtClean="0"/>
              <a:t>nádraží:</a:t>
            </a:r>
          </a:p>
          <a:p>
            <a:pPr algn="just">
              <a:buNone/>
            </a:pPr>
            <a:r>
              <a:rPr lang="cs-CZ" sz="3200" dirty="0" smtClean="0"/>
              <a:t>	Autobusová </a:t>
            </a:r>
            <a:r>
              <a:rPr lang="cs-CZ" sz="3200" dirty="0" smtClean="0"/>
              <a:t>nádraží se dělí na AN dálkové a příměstské dopravy, AN městské a příměstské dopravy, AN kombinované. Autobusová nádraží dálkové a příměstské dopravy se dále třídí podle významu (AN I. - IV. kategorie), provozu (koncové, průjezdné, kombinované) a účelu (ústřední, obvodní, závodové). </a:t>
            </a:r>
          </a:p>
          <a:p>
            <a:pPr>
              <a:buNone/>
            </a:pP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u="sng" dirty="0" smtClean="0"/>
              <a:t>Autobusové nádraží se skládá z následujících prvků</a:t>
            </a:r>
            <a:r>
              <a:rPr lang="cs-CZ" u="sng" dirty="0" smtClean="0"/>
              <a:t>:</a:t>
            </a:r>
          </a:p>
          <a:p>
            <a:pPr lvl="0"/>
            <a:r>
              <a:rPr lang="cs-CZ" dirty="0" smtClean="0"/>
              <a:t>výpravní budova (služební prostory, čekárna, úschovna zavazadel, informace, předprodej jízdenek, sociální zařízení, gastronomické zařízení, odjezdová tabule, jízdní řády, samoobslužný informační stojan a další)</a:t>
            </a:r>
          </a:p>
          <a:p>
            <a:pPr lvl="0"/>
            <a:r>
              <a:rPr lang="cs-CZ" dirty="0" smtClean="0"/>
              <a:t>nástupiště se stanovišti, resp. výstupní stanoviště,</a:t>
            </a:r>
          </a:p>
          <a:p>
            <a:pPr lvl="0"/>
            <a:r>
              <a:rPr lang="cs-CZ" dirty="0" smtClean="0"/>
              <a:t>příjezdová stání se stanovišti pro výstup,</a:t>
            </a:r>
          </a:p>
          <a:p>
            <a:pPr lvl="0"/>
            <a:r>
              <a:rPr lang="cs-CZ" dirty="0" smtClean="0"/>
              <a:t>přechodové lávky  (případně podchody) pro pěší včetně schodišť,</a:t>
            </a:r>
          </a:p>
          <a:p>
            <a:pPr lvl="0"/>
            <a:r>
              <a:rPr lang="cs-CZ" dirty="0" smtClean="0"/>
              <a:t>ostatní zařízení (vodovod, kanalizace, osvětlení, zábrany a zábradlí apod.)</a:t>
            </a:r>
          </a:p>
          <a:p>
            <a:pPr lvl="0"/>
            <a:r>
              <a:rPr lang="cs-CZ" dirty="0" smtClean="0"/>
              <a:t>komunikace pro vozidla na AN,</a:t>
            </a:r>
          </a:p>
          <a:p>
            <a:pPr lvl="0"/>
            <a:r>
              <a:rPr lang="cs-CZ" dirty="0" smtClean="0"/>
              <a:t>příjezdová a odjezdová komunikace včetně dispečinků (odjezdů a vjezdů) a závor,</a:t>
            </a:r>
          </a:p>
          <a:p>
            <a:pPr lvl="0"/>
            <a:r>
              <a:rPr lang="cs-CZ" dirty="0" smtClean="0"/>
              <a:t>odstavné plochy (popř. i garáže s možností drobných oprav),</a:t>
            </a:r>
          </a:p>
          <a:p>
            <a:pPr lvl="0"/>
            <a:r>
              <a:rPr lang="cs-CZ" dirty="0" smtClean="0"/>
              <a:t>přednádraží,</a:t>
            </a:r>
          </a:p>
          <a:p>
            <a:pPr lvl="0"/>
            <a:r>
              <a:rPr lang="cs-CZ" dirty="0" smtClean="0"/>
              <a:t>rezervní plochy,</a:t>
            </a:r>
          </a:p>
          <a:p>
            <a:pPr lvl="0"/>
            <a:r>
              <a:rPr lang="cs-CZ" dirty="0" smtClean="0"/>
              <a:t>servisní zařízení,</a:t>
            </a:r>
          </a:p>
          <a:p>
            <a:pPr lvl="0"/>
            <a:r>
              <a:rPr lang="cs-CZ" dirty="0" smtClean="0"/>
              <a:t>objekty se zázemím pro řidiče a další (telekomunikační zařízení, zeleň atd.).</a:t>
            </a:r>
          </a:p>
          <a:p>
            <a:pPr>
              <a:buNone/>
            </a:pPr>
            <a:endParaRPr lang="cs-CZ" u="sng" dirty="0" smtClean="0"/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i="1" u="sng" dirty="0" smtClean="0"/>
              <a:t>Způsoby řazení autobusů u nástupišť</a:t>
            </a:r>
            <a:r>
              <a:rPr lang="cs-CZ" b="1" i="1" u="sng" dirty="0" smtClean="0"/>
              <a:t>:</a:t>
            </a:r>
          </a:p>
          <a:p>
            <a:pPr lvl="0"/>
            <a:r>
              <a:rPr lang="cs-CZ" i="1" dirty="0" smtClean="0"/>
              <a:t>podélné</a:t>
            </a:r>
            <a:r>
              <a:rPr lang="cs-CZ" dirty="0" smtClean="0"/>
              <a:t> – nejčastěji používaný způsob, autobusy u stanovišť jsou umístěny za sebou; nevýhodou jsou velké nároky na délku nástupišť,</a:t>
            </a:r>
          </a:p>
          <a:p>
            <a:pPr lvl="0"/>
            <a:r>
              <a:rPr lang="cs-CZ" i="1" dirty="0" smtClean="0"/>
              <a:t>stupňovité</a:t>
            </a:r>
            <a:r>
              <a:rPr lang="cs-CZ" dirty="0" smtClean="0"/>
              <a:t> – autobusy, které stojí u stanovišť, svírají svojí osou k ose nástupiště úhel 10-20°; odjíždějící autobusy jsou provozovány s couváním nebo bez couvání,</a:t>
            </a:r>
          </a:p>
          <a:p>
            <a:pPr lvl="0"/>
            <a:r>
              <a:rPr lang="cs-CZ" i="1" dirty="0" smtClean="0"/>
              <a:t>pilovité</a:t>
            </a:r>
            <a:r>
              <a:rPr lang="cs-CZ" dirty="0" smtClean="0"/>
              <a:t> – používají se pro úhel mezi osami 30-45°; při odjezdu je couvání nevyhnutelné,</a:t>
            </a:r>
          </a:p>
          <a:p>
            <a:r>
              <a:rPr lang="cs-CZ" i="1" dirty="0" smtClean="0"/>
              <a:t>hřebenovité</a:t>
            </a:r>
            <a:r>
              <a:rPr lang="cs-CZ" dirty="0" smtClean="0"/>
              <a:t> – používají se pro úhel mezi osami 45-90°; v tomto případě jsou vysoké nároky na šířku komunikace u </a:t>
            </a:r>
            <a:r>
              <a:rPr lang="cs-CZ" dirty="0" smtClean="0"/>
              <a:t>nástupiště.</a:t>
            </a:r>
            <a:endParaRPr lang="cs-CZ" u="sng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890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i="1" u="sng" dirty="0" smtClean="0"/>
              <a:t>Uspořádání nástupišť autobusových nádraží</a:t>
            </a:r>
            <a:r>
              <a:rPr lang="cs-CZ" b="1" i="1" u="sng" dirty="0" smtClean="0"/>
              <a:t>:</a:t>
            </a:r>
          </a:p>
          <a:p>
            <a:pPr lvl="0"/>
            <a:r>
              <a:rPr lang="cs-CZ" i="1" dirty="0" smtClean="0"/>
              <a:t>paralelně</a:t>
            </a:r>
            <a:r>
              <a:rPr lang="cs-CZ" dirty="0" smtClean="0"/>
              <a:t> – jednotlivá nástupiště jsou uspořádána vedle sebe s tím, že obvykle v ose AN se umožňuje (nejlépe mimoúrovňově) přechod mezi nimi a výpravní budovou (např. AN Pardubice),</a:t>
            </a:r>
          </a:p>
          <a:p>
            <a:pPr lvl="0"/>
            <a:r>
              <a:rPr lang="cs-CZ" i="1" dirty="0" smtClean="0"/>
              <a:t>sériově</a:t>
            </a:r>
            <a:r>
              <a:rPr lang="cs-CZ" dirty="0" smtClean="0"/>
              <a:t> – toto se používá u menších autobusových nádraží, kdy rovnoběžně se silniční komunikací se zřídí jedno nebo dvě delší nástupiště se stanovišti,</a:t>
            </a:r>
          </a:p>
          <a:p>
            <a:pPr lvl="0"/>
            <a:r>
              <a:rPr lang="cs-CZ" i="1" dirty="0" smtClean="0"/>
              <a:t>sériově-paralelní</a:t>
            </a:r>
            <a:r>
              <a:rPr lang="cs-CZ" dirty="0" smtClean="0"/>
              <a:t> – podobné jako u paralelního s tím, že se de facto nacházejí dvě paralelní nástupiště za sebou,</a:t>
            </a:r>
          </a:p>
          <a:p>
            <a:pPr lvl="0"/>
            <a:r>
              <a:rPr lang="cs-CZ" i="1" dirty="0" smtClean="0"/>
              <a:t>smyčkové </a:t>
            </a:r>
            <a:r>
              <a:rPr lang="cs-CZ" dirty="0" smtClean="0"/>
              <a:t>– na okraji celé smyčky se nachází nástupiště se stanovišti, uprostřed je plocha pro odstavování autobusů (např. AN Liberec),</a:t>
            </a:r>
          </a:p>
          <a:p>
            <a:r>
              <a:rPr lang="cs-CZ" i="1" dirty="0" smtClean="0"/>
              <a:t>kombinované nebo speciální</a:t>
            </a:r>
            <a:r>
              <a:rPr lang="cs-CZ" dirty="0" smtClean="0"/>
              <a:t> – zohledňuje místní prostorové možnosti</a:t>
            </a:r>
            <a:endParaRPr lang="cs-CZ" u="sng" dirty="0" smtClean="0"/>
          </a:p>
          <a:p>
            <a:pPr algn="just">
              <a:buNone/>
            </a:pPr>
            <a:endParaRPr lang="cs-CZ" dirty="0" smtClean="0"/>
          </a:p>
          <a:p>
            <a:pPr algn="just"/>
            <a:endParaRPr lang="cs-CZ" i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5935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smtClean="0"/>
              <a:t>Osobní </a:t>
            </a:r>
            <a:r>
              <a:rPr lang="cs-CZ" b="1" dirty="0" smtClean="0"/>
              <a:t>železniční </a:t>
            </a:r>
            <a:r>
              <a:rPr lang="cs-CZ" b="1" dirty="0" smtClean="0"/>
              <a:t>stanice</a:t>
            </a:r>
          </a:p>
          <a:p>
            <a:pPr>
              <a:buNone/>
            </a:pPr>
            <a:r>
              <a:rPr lang="cs-CZ" i="1" u="sng" dirty="0" smtClean="0"/>
              <a:t>OS se stejně jako autobusová nádraží skládají z několika prvků:</a:t>
            </a:r>
            <a:endParaRPr lang="cs-CZ" u="sng" dirty="0" smtClean="0"/>
          </a:p>
          <a:p>
            <a:pPr lvl="0"/>
            <a:r>
              <a:rPr lang="cs-CZ" dirty="0" smtClean="0"/>
              <a:t>výpravní budovy, příjezdy a přednádraží,</a:t>
            </a:r>
          </a:p>
          <a:p>
            <a:pPr lvl="0"/>
            <a:r>
              <a:rPr lang="cs-CZ" dirty="0" smtClean="0"/>
              <a:t>osobní nástupiště,</a:t>
            </a:r>
          </a:p>
          <a:p>
            <a:pPr lvl="0"/>
            <a:r>
              <a:rPr lang="cs-CZ" dirty="0" smtClean="0"/>
              <a:t>přechody mezi nástupišti (podchody, nadchody),</a:t>
            </a:r>
          </a:p>
          <a:p>
            <a:pPr lvl="0"/>
            <a:r>
              <a:rPr lang="cs-CZ" dirty="0" smtClean="0"/>
              <a:t>koleje pro vjezd, odjezd a koleje strojové (např. pro objíždění),</a:t>
            </a:r>
          </a:p>
          <a:p>
            <a:pPr lvl="0"/>
            <a:r>
              <a:rPr lang="cs-CZ" dirty="0" smtClean="0"/>
              <a:t>koleje pro odstavování a deponování vozů,</a:t>
            </a:r>
          </a:p>
          <a:p>
            <a:pPr lvl="0"/>
            <a:r>
              <a:rPr lang="cs-CZ" dirty="0" smtClean="0"/>
              <a:t>koleje a zařízení pro zavazadla a poštu,</a:t>
            </a:r>
          </a:p>
          <a:p>
            <a:pPr lvl="0"/>
            <a:r>
              <a:rPr lang="cs-CZ" dirty="0" smtClean="0"/>
              <a:t>odstavná nádraží.</a:t>
            </a:r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i="1" dirty="0" smtClean="0"/>
              <a:t>Třídění osobních stanic: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Osobní stanice lze třídit dvěma způsoby:</a:t>
            </a:r>
            <a:endParaRPr lang="cs-CZ" dirty="0" smtClean="0"/>
          </a:p>
          <a:p>
            <a:pPr>
              <a:buNone/>
            </a:pPr>
            <a:r>
              <a:rPr lang="cs-CZ" i="1" u="sng" dirty="0" smtClean="0"/>
              <a:t>a)  podle vzájemné polohy kolejiště a výpravní budovy:</a:t>
            </a:r>
            <a:endParaRPr lang="cs-CZ" dirty="0" smtClean="0"/>
          </a:p>
          <a:p>
            <a:r>
              <a:rPr lang="cs-CZ" dirty="0" smtClean="0"/>
              <a:t>a1). koncové (hlavové, tupé),</a:t>
            </a:r>
          </a:p>
          <a:p>
            <a:r>
              <a:rPr lang="cs-CZ" dirty="0" smtClean="0"/>
              <a:t>a2). Průjezdné (ostrovní, boční, příčné),</a:t>
            </a:r>
          </a:p>
          <a:p>
            <a:r>
              <a:rPr lang="cs-CZ" dirty="0" smtClean="0"/>
              <a:t>a3). </a:t>
            </a:r>
            <a:r>
              <a:rPr lang="cs-CZ" dirty="0" err="1" smtClean="0"/>
              <a:t>koncovo</a:t>
            </a:r>
            <a:r>
              <a:rPr lang="cs-CZ" dirty="0" smtClean="0"/>
              <a:t>-průjezdné</a:t>
            </a:r>
          </a:p>
          <a:p>
            <a:r>
              <a:rPr lang="cs-CZ" dirty="0" smtClean="0"/>
              <a:t>a4). Popř. i smyčkové;</a:t>
            </a:r>
          </a:p>
          <a:p>
            <a:pPr>
              <a:buNone/>
            </a:pPr>
            <a:r>
              <a:rPr lang="cs-CZ" i="1" u="sng" dirty="0" smtClean="0"/>
              <a:t>b). Podle způsobu provozu:</a:t>
            </a:r>
            <a:endParaRPr lang="cs-CZ" dirty="0" smtClean="0"/>
          </a:p>
          <a:p>
            <a:r>
              <a:rPr lang="cs-CZ" dirty="0" smtClean="0"/>
              <a:t>b1). Smíšené (směrové) </a:t>
            </a:r>
          </a:p>
          <a:p>
            <a:r>
              <a:rPr lang="cs-CZ" dirty="0" smtClean="0"/>
              <a:t>b2). Samostatné (traťové) </a:t>
            </a:r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62854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71</Words>
  <Application>Microsoft Office PowerPoint</Application>
  <PresentationFormat>Vlastní</PresentationFormat>
  <Paragraphs>48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Osobní doprava a přeprava: 11. Přestupní uzly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Martina Hlatká</cp:lastModifiedBy>
  <cp:revision>79</cp:revision>
  <dcterms:created xsi:type="dcterms:W3CDTF">2017-05-10T10:51:34Z</dcterms:created>
  <dcterms:modified xsi:type="dcterms:W3CDTF">2017-06-30T18:06:38Z</dcterms:modified>
</cp:coreProperties>
</file>