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9" r:id="rId5"/>
    <p:sldId id="298" r:id="rId6"/>
    <p:sldId id="296" r:id="rId7"/>
    <p:sldId id="300" r:id="rId8"/>
    <p:sldId id="29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9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30. 6. 2017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Osobní doprava a přeprava: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10</a:t>
            </a:r>
            <a:r>
              <a:rPr lang="cs-CZ" b="1" dirty="0" smtClean="0"/>
              <a:t>. Nekonvenční doprava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7416"/>
            <a:ext cx="10515600" cy="514954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3200" u="sng" dirty="0" smtClean="0"/>
              <a:t>Na nekonvenční dopravní systémy (dále jen NDS) v osobní dopravě jsou kladeny následující požadavky</a:t>
            </a:r>
            <a:r>
              <a:rPr lang="cs-CZ" sz="3200" u="sng" dirty="0" smtClean="0"/>
              <a:t>:</a:t>
            </a:r>
          </a:p>
          <a:p>
            <a:pPr lvl="0"/>
            <a:r>
              <a:rPr lang="cs-CZ" sz="3200" dirty="0" smtClean="0"/>
              <a:t>odlehčení přetížení komunikací (město, příměstská oblast …),</a:t>
            </a:r>
          </a:p>
          <a:p>
            <a:pPr lvl="0"/>
            <a:r>
              <a:rPr lang="cs-CZ" sz="3200" dirty="0" smtClean="0"/>
              <a:t>vyšší přepravní výkon a úspora přepravní doby,</a:t>
            </a:r>
          </a:p>
          <a:p>
            <a:pPr lvl="0"/>
            <a:r>
              <a:rPr lang="cs-CZ" sz="3200" dirty="0" smtClean="0"/>
              <a:t>zvýšená ochrana životního prostředí proti hluku a znečištění ovzduší,</a:t>
            </a:r>
          </a:p>
          <a:p>
            <a:pPr lvl="0"/>
            <a:r>
              <a:rPr lang="cs-CZ" sz="3200" dirty="0" smtClean="0"/>
              <a:t>zvýšení bezpečnosti,</a:t>
            </a:r>
          </a:p>
          <a:p>
            <a:pPr lvl="0"/>
            <a:r>
              <a:rPr lang="cs-CZ" sz="3200" dirty="0" smtClean="0"/>
              <a:t>možnost automatizace provozu,</a:t>
            </a:r>
          </a:p>
          <a:p>
            <a:pPr lvl="0"/>
            <a:r>
              <a:rPr lang="cs-CZ" sz="3200" dirty="0" smtClean="0"/>
              <a:t>zvýšená hospodárnost provozu (stavební a provozní náklady, cena jízdného …),</a:t>
            </a:r>
          </a:p>
          <a:p>
            <a:pPr lvl="0"/>
            <a:r>
              <a:rPr lang="cs-CZ" sz="3200" dirty="0" smtClean="0"/>
              <a:t>zlepšení cestovního pohodlí a komfortu (nabídka míst k sezení, přestupy, docházka na místo zastavení apod.),</a:t>
            </a:r>
          </a:p>
          <a:p>
            <a:pPr lvl="0"/>
            <a:r>
              <a:rPr lang="cs-CZ" sz="3200" dirty="0" smtClean="0"/>
              <a:t>možnost integrace se stávajícími dopravními systémy,</a:t>
            </a:r>
          </a:p>
          <a:p>
            <a:pPr lvl="0"/>
            <a:r>
              <a:rPr lang="cs-CZ" sz="3200" dirty="0" smtClean="0"/>
              <a:t>harmonické začlenění do architektonického obrazu města,</a:t>
            </a:r>
          </a:p>
          <a:p>
            <a:pPr lvl="0"/>
            <a:r>
              <a:rPr lang="cs-CZ" sz="3200" dirty="0" smtClean="0"/>
              <a:t>menší nároky na prostor města.</a:t>
            </a:r>
          </a:p>
          <a:p>
            <a:pPr>
              <a:buNone/>
            </a:pP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Rozdělení nekonvenčních dopravních </a:t>
            </a:r>
            <a:r>
              <a:rPr lang="cs-CZ" b="1" dirty="0" smtClean="0"/>
              <a:t>systémů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individuální dopravy – pro nejvýše 4-5 osob, výjimečně až 12 osob,</a:t>
            </a:r>
          </a:p>
          <a:p>
            <a:pPr lvl="0"/>
            <a:r>
              <a:rPr lang="cs-CZ" dirty="0" smtClean="0"/>
              <a:t>hromadné dopravy – pro větší počty osob.</a:t>
            </a:r>
          </a:p>
          <a:p>
            <a:pPr marL="0" indent="0">
              <a:buNone/>
            </a:pPr>
            <a:r>
              <a:rPr lang="cs-CZ" b="1" dirty="0" smtClean="0"/>
              <a:t>Z hlediska velikosti plošného pokrytí se horizontálně dělí na tři skupiny prostředků s využitím pro:</a:t>
            </a:r>
          </a:p>
          <a:p>
            <a:pPr marL="0" indent="0">
              <a:buFont typeface="Wingdings" pitchFamily="2" charset="2"/>
              <a:buChar char="ü"/>
            </a:pPr>
            <a:r>
              <a:rPr lang="cs-CZ" dirty="0" smtClean="0"/>
              <a:t>Systémy pro městské centrum</a:t>
            </a:r>
          </a:p>
          <a:p>
            <a:pPr marL="0" indent="0">
              <a:buFont typeface="Wingdings" pitchFamily="2" charset="2"/>
              <a:buChar char="ü"/>
            </a:pPr>
            <a:r>
              <a:rPr lang="cs-CZ" dirty="0" smtClean="0"/>
              <a:t>Celé město</a:t>
            </a:r>
          </a:p>
          <a:p>
            <a:pPr marL="0" indent="0">
              <a:buFont typeface="Wingdings" pitchFamily="2" charset="2"/>
              <a:buChar char="ü"/>
            </a:pPr>
            <a:r>
              <a:rPr lang="cs-CZ" dirty="0" smtClean="0"/>
              <a:t>Celou aglomeraci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Systémy dopravní </a:t>
            </a:r>
            <a:r>
              <a:rPr lang="cs-CZ" b="1" dirty="0" smtClean="0"/>
              <a:t>obsluhy</a:t>
            </a:r>
            <a:r>
              <a:rPr lang="cs-CZ" dirty="0" smtClean="0"/>
              <a:t>:</a:t>
            </a:r>
            <a:endParaRPr lang="cs-CZ" dirty="0"/>
          </a:p>
          <a:p>
            <a:r>
              <a:rPr lang="cs-CZ" b="1" i="1" dirty="0" smtClean="0"/>
              <a:t>1. Systém Park </a:t>
            </a:r>
            <a:r>
              <a:rPr lang="cs-CZ" b="1" i="1" dirty="0" err="1" smtClean="0"/>
              <a:t>and</a:t>
            </a:r>
            <a:r>
              <a:rPr lang="cs-CZ" b="1" i="1" dirty="0" smtClean="0"/>
              <a:t> </a:t>
            </a:r>
            <a:r>
              <a:rPr lang="cs-CZ" b="1" i="1" dirty="0" err="1" smtClean="0"/>
              <a:t>Ride</a:t>
            </a:r>
            <a:r>
              <a:rPr lang="cs-CZ" b="1" i="1" dirty="0" smtClean="0"/>
              <a:t> (P&amp;R):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Smyslem systému Park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Ride</a:t>
            </a:r>
            <a:r>
              <a:rPr lang="cs-CZ" dirty="0" smtClean="0"/>
              <a:t> je významné omezení jízd osobních automobilů do center měst. Tento systém umožňuje uživatelům individuální dopravy při cestě do centra města zaparkovat své vozidlo na vysokokapacitních parkovištích a po zaplacení parkovacího poplatku obvykle obdrží rovněž jízdenku na městskou hromadnou dopravu</a:t>
            </a:r>
            <a:r>
              <a:rPr lang="cs-CZ" dirty="0" smtClean="0"/>
              <a:t>.</a:t>
            </a:r>
          </a:p>
          <a:p>
            <a:r>
              <a:rPr lang="cs-CZ" b="1" i="1" dirty="0" smtClean="0"/>
              <a:t>2. Systém </a:t>
            </a:r>
            <a:r>
              <a:rPr lang="cs-CZ" b="1" i="1" dirty="0" err="1" smtClean="0"/>
              <a:t>Bike</a:t>
            </a:r>
            <a:r>
              <a:rPr lang="cs-CZ" b="1" i="1" dirty="0" smtClean="0"/>
              <a:t> </a:t>
            </a:r>
            <a:r>
              <a:rPr lang="cs-CZ" b="1" i="1" dirty="0" err="1" smtClean="0"/>
              <a:t>and</a:t>
            </a:r>
            <a:r>
              <a:rPr lang="cs-CZ" b="1" i="1" dirty="0" smtClean="0"/>
              <a:t> </a:t>
            </a:r>
            <a:r>
              <a:rPr lang="cs-CZ" b="1" i="1" dirty="0" err="1" smtClean="0"/>
              <a:t>Ride</a:t>
            </a:r>
            <a:r>
              <a:rPr lang="cs-CZ" b="1" i="1" dirty="0" smtClean="0"/>
              <a:t> (B&amp;R):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Tento systém preferuje využívání jízdního kola spolu s hromadnou dopravou oproti osobnímu automobilu. Jedná se zde o vybudování záchytných parkovišť a úschoven jízdních kol v blízkosti zastávek kmenového systému integrované městské dopravy nebo návazných dopravních systémů.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890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 fontScale="92500" lnSpcReduction="20000"/>
          </a:bodyPr>
          <a:lstStyle/>
          <a:p>
            <a:r>
              <a:rPr lang="cs-CZ" b="1" i="1" dirty="0" smtClean="0"/>
              <a:t>3. Systém </a:t>
            </a:r>
            <a:r>
              <a:rPr lang="cs-CZ" b="1" i="1" dirty="0" err="1" smtClean="0"/>
              <a:t>Kiss</a:t>
            </a:r>
            <a:r>
              <a:rPr lang="cs-CZ" b="1" i="1" dirty="0" smtClean="0"/>
              <a:t> </a:t>
            </a:r>
            <a:r>
              <a:rPr lang="cs-CZ" b="1" i="1" dirty="0" err="1" smtClean="0"/>
              <a:t>and</a:t>
            </a:r>
            <a:r>
              <a:rPr lang="cs-CZ" b="1" i="1" dirty="0" smtClean="0"/>
              <a:t> </a:t>
            </a:r>
            <a:r>
              <a:rPr lang="cs-CZ" b="1" i="1" dirty="0" err="1" smtClean="0"/>
              <a:t>Ride</a:t>
            </a:r>
            <a:r>
              <a:rPr lang="cs-CZ" b="1" i="1" dirty="0" smtClean="0"/>
              <a:t> (K&amp;R)</a:t>
            </a:r>
            <a:r>
              <a:rPr lang="cs-CZ" b="1" dirty="0" smtClean="0"/>
              <a:t>: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V tomto systému se využívá osobního automobilu jako dopravního prostředku pro rozvoz (resp. svoz) spolucestujících na požadovaná místa s návazností veřejné dopravy. Princip systému tedy spočívá v tom, že osobní automobil zastaví bezpečně na určeném místě v blízkosti zastávky veřejné dopravy, kde část osob z automobilu přestoupí a zbylá osádka automobilu pokračuje dále ke svému cíli</a:t>
            </a:r>
            <a:r>
              <a:rPr lang="cs-CZ" dirty="0" smtClean="0"/>
              <a:t>.</a:t>
            </a:r>
          </a:p>
          <a:p>
            <a:r>
              <a:rPr lang="cs-CZ" b="1" i="1" dirty="0" smtClean="0"/>
              <a:t>4. Systém Park </a:t>
            </a:r>
            <a:r>
              <a:rPr lang="cs-CZ" b="1" i="1" dirty="0" err="1" smtClean="0"/>
              <a:t>and</a:t>
            </a:r>
            <a:r>
              <a:rPr lang="cs-CZ" b="1" i="1" dirty="0" smtClean="0"/>
              <a:t> </a:t>
            </a:r>
            <a:r>
              <a:rPr lang="cs-CZ" b="1" i="1" dirty="0" err="1" smtClean="0"/>
              <a:t>Bike</a:t>
            </a:r>
            <a:r>
              <a:rPr lang="cs-CZ" b="1" i="1" dirty="0" smtClean="0"/>
              <a:t> (P&amp;B)</a:t>
            </a:r>
            <a:r>
              <a:rPr lang="cs-CZ" b="1" dirty="0" smtClean="0"/>
              <a:t>: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Systém, kdy cestující přijede na záchytné parkoviště na okraji města osobním automobilem a dále pokračuje na jízdním kole, které si svým automobilem přivezl. Tento systém představuje alternativu klasické cyklistické dopravě, kdy je možno tímto systémem překonat větší vzdálenost a nemusí se zajíždět do centra města osobním automobilem. Je vhodné, když na tato parkoviště navazují cyklistické stezky, které pokud možno nejsou společné pro pěší dopravu.</a:t>
            </a:r>
          </a:p>
          <a:p>
            <a:pPr algn="just">
              <a:buNone/>
            </a:pPr>
            <a:endParaRPr lang="cs-CZ" dirty="0" smtClean="0"/>
          </a:p>
          <a:p>
            <a:pPr algn="just"/>
            <a:endParaRPr lang="cs-CZ" i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5935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i="1" dirty="0" smtClean="0"/>
              <a:t>5. Systém </a:t>
            </a:r>
            <a:r>
              <a:rPr lang="cs-CZ" b="1" i="1" dirty="0" smtClean="0"/>
              <a:t>Park </a:t>
            </a:r>
            <a:r>
              <a:rPr lang="cs-CZ" b="1" i="1" dirty="0" err="1" smtClean="0"/>
              <a:t>and</a:t>
            </a:r>
            <a:r>
              <a:rPr lang="cs-CZ" b="1" i="1" dirty="0" smtClean="0"/>
              <a:t> Go (P&amp;Go):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Výstavba záchytných parkovišť je spojena také se systémem Park </a:t>
            </a:r>
            <a:r>
              <a:rPr lang="cs-CZ" dirty="0" err="1" smtClean="0"/>
              <a:t>and</a:t>
            </a:r>
            <a:r>
              <a:rPr lang="cs-CZ" dirty="0" smtClean="0"/>
              <a:t> Go. Tento systém je založen na návaznosti záchytného parkoviště pro automobily pěším koridorem s centrem města. Proto cestující, který zanechá na odstavném parkovišti svůj automobil, pak dále pokračuje ke svému cíli cesty pěšky, např. po vyznačených stezkách pro chodce, kde je zajištěna převážně jeho </a:t>
            </a:r>
            <a:r>
              <a:rPr lang="cs-CZ" dirty="0" smtClean="0"/>
              <a:t>bezpečnost.</a:t>
            </a:r>
          </a:p>
          <a:p>
            <a:pPr>
              <a:buNone/>
            </a:pPr>
            <a:r>
              <a:rPr lang="cs-CZ" b="1" dirty="0" smtClean="0"/>
              <a:t>6. </a:t>
            </a:r>
            <a:r>
              <a:rPr lang="cs-CZ" b="1" i="1" dirty="0" smtClean="0"/>
              <a:t>Systém </a:t>
            </a:r>
            <a:r>
              <a:rPr lang="cs-CZ" b="1" i="1" dirty="0" err="1" smtClean="0"/>
              <a:t>Hail</a:t>
            </a:r>
            <a:r>
              <a:rPr lang="cs-CZ" b="1" i="1" dirty="0" smtClean="0"/>
              <a:t> </a:t>
            </a:r>
            <a:r>
              <a:rPr lang="cs-CZ" b="1" i="1" dirty="0" err="1" smtClean="0"/>
              <a:t>and</a:t>
            </a:r>
            <a:r>
              <a:rPr lang="cs-CZ" b="1" i="1" dirty="0" smtClean="0"/>
              <a:t> </a:t>
            </a:r>
            <a:r>
              <a:rPr lang="cs-CZ" b="1" i="1" dirty="0" err="1" smtClean="0"/>
              <a:t>Ride</a:t>
            </a:r>
            <a:r>
              <a:rPr lang="cs-CZ" b="1" i="1" dirty="0" smtClean="0"/>
              <a:t>: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Systém </a:t>
            </a:r>
            <a:r>
              <a:rPr lang="cs-CZ" dirty="0" err="1" smtClean="0"/>
              <a:t>Hail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Ride</a:t>
            </a:r>
            <a:r>
              <a:rPr lang="cs-CZ" dirty="0" smtClean="0"/>
              <a:t> je nová technologie obsluhy území veřejnou silniční osobní dopravou, která spojuje výhody taxislužby a veřejné autobusové dopravy. Je charakterizována jako dispečersky řízená individuální doprava malými autobusy - minibusy, </a:t>
            </a:r>
            <a:r>
              <a:rPr lang="cs-CZ" dirty="0" err="1" smtClean="0"/>
              <a:t>midibusy</a:t>
            </a:r>
            <a:r>
              <a:rPr lang="cs-CZ" dirty="0" smtClean="0"/>
              <a:t>, případně upravenými dodávkovými automobily - ve slabě osídlených oblastech. </a:t>
            </a:r>
          </a:p>
          <a:p>
            <a:pPr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i="1" dirty="0" smtClean="0"/>
              <a:t>7. Systém </a:t>
            </a:r>
            <a:r>
              <a:rPr lang="cs-CZ" b="1" i="1" dirty="0" err="1" smtClean="0"/>
              <a:t>Call</a:t>
            </a:r>
            <a:r>
              <a:rPr lang="cs-CZ" b="1" i="1" dirty="0" smtClean="0"/>
              <a:t> </a:t>
            </a:r>
            <a:r>
              <a:rPr lang="cs-CZ" b="1" i="1" dirty="0" err="1" smtClean="0"/>
              <a:t>and</a:t>
            </a:r>
            <a:r>
              <a:rPr lang="cs-CZ" b="1" i="1" dirty="0" smtClean="0"/>
              <a:t> </a:t>
            </a:r>
            <a:r>
              <a:rPr lang="cs-CZ" b="1" i="1" dirty="0" err="1" smtClean="0"/>
              <a:t>Ride</a:t>
            </a:r>
            <a:r>
              <a:rPr lang="cs-CZ" b="1" i="1" dirty="0" smtClean="0"/>
              <a:t> </a:t>
            </a:r>
            <a:endParaRPr lang="cs-CZ" b="1" i="1" dirty="0" smtClean="0"/>
          </a:p>
          <a:p>
            <a:pPr marL="0" indent="0">
              <a:buNone/>
            </a:pPr>
            <a:r>
              <a:rPr lang="cs-CZ" dirty="0" smtClean="0"/>
              <a:t>Tato služba je většinou provozovaná jako veřejně prospěšná a je určena pro svoz a rozvoz imobilních a starších osob (např. ve Velké Británii). Na telefonickou objednávku na stanovené místo ve stanovenou dobu přijede minibus a odveze cestující do požadovaného cíle cesty – spojuje tím výhody „klasické“ taxislužby a veřejné autobusové dopravy. </a:t>
            </a:r>
          </a:p>
          <a:p>
            <a:pPr>
              <a:buNone/>
            </a:pPr>
            <a:r>
              <a:rPr lang="cs-CZ" b="1" i="1" dirty="0" smtClean="0"/>
              <a:t>8. Systém Park </a:t>
            </a:r>
            <a:r>
              <a:rPr lang="cs-CZ" b="1" i="1" dirty="0" err="1" smtClean="0"/>
              <a:t>and</a:t>
            </a:r>
            <a:r>
              <a:rPr lang="cs-CZ" b="1" i="1" dirty="0" smtClean="0"/>
              <a:t> Pool: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Systém, kdy jednotliví řidiči ponechají svá vozidla na vyhrazených místech parkoviště a dále pokračují v jediném z nich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62854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i="1" dirty="0" smtClean="0"/>
              <a:t>9. </a:t>
            </a:r>
            <a:r>
              <a:rPr lang="cs-CZ" b="1" i="1" dirty="0" err="1" smtClean="0"/>
              <a:t>Door</a:t>
            </a:r>
            <a:r>
              <a:rPr lang="cs-CZ" b="1" i="1" dirty="0" smtClean="0"/>
              <a:t>-to-</a:t>
            </a:r>
            <a:r>
              <a:rPr lang="cs-CZ" b="1" i="1" dirty="0" err="1" smtClean="0"/>
              <a:t>Door</a:t>
            </a:r>
            <a:r>
              <a:rPr lang="cs-CZ" b="1" dirty="0" smtClean="0"/>
              <a:t>: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Systém, který se zabývá přepravou cestujících v nočním přepravním sedle, kdy jeho operátoři zajistí zajíždění vozidel až k místu bydliště cestujícího, resp. i přestup na vozidla taxi.</a:t>
            </a:r>
          </a:p>
          <a:p>
            <a:pPr>
              <a:buNone/>
            </a:pPr>
            <a:r>
              <a:rPr lang="cs-CZ" b="1" i="1" dirty="0" smtClean="0"/>
              <a:t>10</a:t>
            </a:r>
            <a:r>
              <a:rPr lang="cs-CZ" b="1" i="1" dirty="0" smtClean="0"/>
              <a:t>. Car-</a:t>
            </a:r>
            <a:r>
              <a:rPr lang="cs-CZ" b="1" i="1" dirty="0" err="1" smtClean="0"/>
              <a:t>pooling</a:t>
            </a:r>
            <a:r>
              <a:rPr lang="cs-CZ" b="1" i="1" dirty="0" smtClean="0"/>
              <a:t>, Car-</a:t>
            </a:r>
            <a:r>
              <a:rPr lang="cs-CZ" b="1" i="1" dirty="0" err="1" smtClean="0"/>
              <a:t>sharing</a:t>
            </a:r>
            <a:r>
              <a:rPr lang="cs-CZ" b="1" i="1" dirty="0" smtClean="0"/>
              <a:t>, </a:t>
            </a:r>
            <a:r>
              <a:rPr lang="cs-CZ" b="1" i="1" dirty="0" err="1" smtClean="0"/>
              <a:t>Ride</a:t>
            </a:r>
            <a:r>
              <a:rPr lang="cs-CZ" b="1" i="1" dirty="0" smtClean="0"/>
              <a:t>-</a:t>
            </a:r>
            <a:r>
              <a:rPr lang="cs-CZ" b="1" i="1" dirty="0" err="1" smtClean="0"/>
              <a:t>sharing</a:t>
            </a:r>
            <a:r>
              <a:rPr lang="cs-CZ" b="1" dirty="0" smtClean="0"/>
              <a:t>: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Za jednu z cest ke snižování rozsahu IAD jsou často považovány různé formy společného využívání osobních automobilů. Nemusí tomu tak být vždy. Záleží na tom, jak jsou stanoveny cíle a parametry </a:t>
            </a:r>
            <a:r>
              <a:rPr lang="cs-CZ" dirty="0" smtClean="0"/>
              <a:t>systému.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281</Words>
  <Application>Microsoft Office PowerPoint</Application>
  <PresentationFormat>Vlastní</PresentationFormat>
  <Paragraphs>43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Osobní doprava a přeprava: 10. Nekonvenční doprava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Martina Hlatká</cp:lastModifiedBy>
  <cp:revision>78</cp:revision>
  <dcterms:created xsi:type="dcterms:W3CDTF">2017-05-10T10:51:34Z</dcterms:created>
  <dcterms:modified xsi:type="dcterms:W3CDTF">2017-06-30T17:59:44Z</dcterms:modified>
</cp:coreProperties>
</file>