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3" r:id="rId6"/>
    <p:sldId id="264" r:id="rId7"/>
    <p:sldId id="265" r:id="rId8"/>
    <p:sldId id="266" r:id="rId9"/>
    <p:sldId id="267" r:id="rId10"/>
    <p:sldId id="268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4" autoAdjust="0"/>
    <p:restoredTop sz="94660"/>
  </p:normalViewPr>
  <p:slideViewPr>
    <p:cSldViewPr snapToGrid="0">
      <p:cViewPr varScale="1">
        <p:scale>
          <a:sx n="89" d="100"/>
          <a:sy n="89" d="100"/>
        </p:scale>
        <p:origin x="4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2.7.2017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2.7.2017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cs-CZ" sz="3600" dirty="0"/>
              <a:t>Metodologie pedagogického výzkumu a </a:t>
            </a:r>
            <a:r>
              <a:rPr lang="cs-CZ" sz="3600" dirty="0" smtClean="0"/>
              <a:t>evaluace: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/>
              <a:t> </a:t>
            </a:r>
            <a:r>
              <a:rPr lang="cs-CZ" b="1" dirty="0" smtClean="0"/>
              <a:t>6. </a:t>
            </a:r>
            <a:r>
              <a:rPr lang="cs-CZ" b="1" dirty="0"/>
              <a:t>Metody pedagogického </a:t>
            </a:r>
            <a:r>
              <a:rPr lang="cs-CZ" b="1" dirty="0" smtClean="0"/>
              <a:t>výzkumu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0498" y="1572426"/>
            <a:ext cx="10603302" cy="484562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70936" y="-77639"/>
            <a:ext cx="1157664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i="1" dirty="0">
                <a:latin typeface="+mj-lt"/>
              </a:rPr>
              <a:t>metoda školní etnografie </a:t>
            </a:r>
            <a:endParaRPr lang="cs-CZ" sz="3600" b="1" i="1" dirty="0" smtClean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latin typeface="+mj-lt"/>
              </a:rPr>
              <a:t>volí kvalitativní přístupy k analýze pedagogických </a:t>
            </a:r>
            <a:r>
              <a:rPr lang="cs-CZ" sz="2800" dirty="0" smtClean="0">
                <a:latin typeface="+mj-lt"/>
              </a:rPr>
              <a:t>jevů, </a:t>
            </a:r>
            <a:endParaRPr lang="cs-CZ" sz="2800" dirty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latin typeface="+mj-lt"/>
              </a:rPr>
              <a:t>pokouší se o vhled do prostředí očima těch, kteří se na jeho tvorbě </a:t>
            </a:r>
            <a:r>
              <a:rPr lang="cs-CZ" sz="2800" dirty="0" smtClean="0">
                <a:latin typeface="+mj-lt"/>
              </a:rPr>
              <a:t>podílejí.</a:t>
            </a:r>
          </a:p>
          <a:p>
            <a:endParaRPr lang="cs-CZ" sz="2800" dirty="0" smtClean="0">
              <a:latin typeface="+mj-lt"/>
            </a:endParaRPr>
          </a:p>
          <a:p>
            <a:r>
              <a:rPr lang="cs-CZ" sz="2800" dirty="0">
                <a:latin typeface="+mj-lt"/>
              </a:rPr>
              <a:t> </a:t>
            </a:r>
            <a:r>
              <a:rPr lang="cs-CZ" sz="3600" b="1" i="1" dirty="0">
                <a:latin typeface="+mj-lt"/>
              </a:rPr>
              <a:t>metoda </a:t>
            </a:r>
            <a:r>
              <a:rPr lang="cs-CZ" sz="3600" b="1" i="1" dirty="0" smtClean="0">
                <a:latin typeface="+mj-lt"/>
              </a:rPr>
              <a:t>longitudinálního šetření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opakované měření u stejné skupiny </a:t>
            </a:r>
            <a:r>
              <a:rPr lang="cs-CZ" sz="2800" dirty="0" smtClean="0"/>
              <a:t>osob.</a:t>
            </a:r>
          </a:p>
          <a:p>
            <a:endParaRPr lang="cs-CZ" sz="2800" dirty="0" smtClean="0"/>
          </a:p>
          <a:p>
            <a:r>
              <a:rPr lang="cs-CZ" sz="2800" i="1" dirty="0"/>
              <a:t>typologizace metod dalšími autory (</a:t>
            </a:r>
            <a:r>
              <a:rPr lang="cs-CZ" sz="2800" i="1" dirty="0" err="1"/>
              <a:t>Gavora</a:t>
            </a:r>
            <a:r>
              <a:rPr lang="cs-CZ" sz="2800" i="1" dirty="0"/>
              <a:t>): </a:t>
            </a:r>
            <a:endParaRPr lang="cs-CZ" sz="2800" i="1" dirty="0" smtClean="0"/>
          </a:p>
          <a:p>
            <a:r>
              <a:rPr lang="cs-CZ" sz="3600" b="1" i="1" dirty="0"/>
              <a:t>metody kvalitativního </a:t>
            </a:r>
            <a:r>
              <a:rPr lang="cs-CZ" sz="3600" b="1" i="1" dirty="0" smtClean="0"/>
              <a:t>výzkumu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/>
              <a:t>participační </a:t>
            </a:r>
            <a:r>
              <a:rPr lang="cs-CZ" sz="2800" dirty="0" smtClean="0"/>
              <a:t>pozorování,</a:t>
            </a:r>
            <a:endParaRPr lang="cs-CZ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/>
              <a:t>etnografické interview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/>
              <a:t>výzkum životního příběhu </a:t>
            </a:r>
            <a:r>
              <a:rPr lang="cs-CZ" sz="2800" dirty="0" smtClean="0"/>
              <a:t>učitele. </a:t>
            </a:r>
            <a:endParaRPr lang="cs-CZ" sz="28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111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2257" y="836762"/>
            <a:ext cx="10551543" cy="53402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4400" i="1" dirty="0"/>
              <a:t>typologizace </a:t>
            </a:r>
            <a:r>
              <a:rPr lang="cs-CZ" sz="4400" i="1" dirty="0" smtClean="0"/>
              <a:t>metod autory </a:t>
            </a:r>
            <a:r>
              <a:rPr lang="cs-CZ" sz="4400" i="1" dirty="0"/>
              <a:t>(Skalková): </a:t>
            </a:r>
          </a:p>
          <a:p>
            <a:pPr marL="742950" indent="-742950">
              <a:buFont typeface="+mj-lt"/>
              <a:buAutoNum type="arabicPeriod"/>
            </a:pPr>
            <a:r>
              <a:rPr lang="cs-CZ" sz="4400" b="1" dirty="0" smtClean="0"/>
              <a:t>Empirické </a:t>
            </a:r>
            <a:r>
              <a:rPr lang="cs-CZ" sz="4400" b="1" dirty="0" smtClean="0"/>
              <a:t>metody</a:t>
            </a:r>
            <a:endParaRPr lang="cs-CZ" sz="44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sz="4400" i="1" dirty="0"/>
              <a:t>Metoda pozorování </a:t>
            </a:r>
            <a:r>
              <a:rPr lang="cs-CZ" sz="4400" dirty="0"/>
              <a:t>jako vědecká </a:t>
            </a:r>
            <a:r>
              <a:rPr lang="cs-CZ" sz="4400" dirty="0" smtClean="0"/>
              <a:t>metoda:</a:t>
            </a:r>
            <a:endParaRPr lang="cs-CZ" sz="4400" dirty="0"/>
          </a:p>
          <a:p>
            <a:pPr marL="0" indent="0">
              <a:buNone/>
            </a:pPr>
            <a:r>
              <a:rPr lang="cs-CZ" sz="4400" dirty="0"/>
              <a:t>• Přímé pozorování</a:t>
            </a:r>
          </a:p>
          <a:p>
            <a:pPr marL="0" indent="0">
              <a:buNone/>
            </a:pPr>
            <a:r>
              <a:rPr lang="cs-CZ" sz="4400" dirty="0"/>
              <a:t>• Nepřímé pozorování</a:t>
            </a:r>
          </a:p>
          <a:p>
            <a:pPr marL="0" indent="0">
              <a:buNone/>
            </a:pPr>
            <a:r>
              <a:rPr lang="cs-CZ" sz="4400" dirty="0"/>
              <a:t>• Krátkodobé pozorování</a:t>
            </a:r>
          </a:p>
          <a:p>
            <a:pPr marL="0" indent="0">
              <a:buNone/>
            </a:pPr>
            <a:r>
              <a:rPr lang="cs-CZ" sz="4400" dirty="0"/>
              <a:t>• Dlouhodobé pozorování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i="1" dirty="0"/>
              <a:t>Experimentální </a:t>
            </a:r>
            <a:r>
              <a:rPr lang="cs-CZ" i="1" dirty="0" smtClean="0"/>
              <a:t>metoda:</a:t>
            </a:r>
            <a:endParaRPr lang="cs-CZ" i="1" dirty="0"/>
          </a:p>
          <a:p>
            <a:pPr marL="0" indent="0">
              <a:buNone/>
            </a:pPr>
            <a:r>
              <a:rPr lang="cs-CZ" dirty="0"/>
              <a:t>• Klasický experiment</a:t>
            </a:r>
          </a:p>
          <a:p>
            <a:pPr marL="0" indent="0">
              <a:buNone/>
            </a:pPr>
            <a:r>
              <a:rPr lang="cs-CZ" dirty="0"/>
              <a:t>• </a:t>
            </a:r>
            <a:r>
              <a:rPr lang="cs-CZ" dirty="0" err="1"/>
              <a:t>Vícefaktorový</a:t>
            </a:r>
            <a:r>
              <a:rPr lang="cs-CZ" dirty="0"/>
              <a:t> experiment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i="1" dirty="0" smtClean="0"/>
              <a:t>Akční </a:t>
            </a:r>
            <a:r>
              <a:rPr lang="cs-CZ" i="1" dirty="0"/>
              <a:t>výzkum </a:t>
            </a:r>
            <a:r>
              <a:rPr lang="cs-CZ" dirty="0"/>
              <a:t>- systematický sběr dat učitelem a jejich kritická analýza – učitel je sám angažován v průběhu </a:t>
            </a:r>
            <a:r>
              <a:rPr lang="cs-CZ" dirty="0" smtClean="0"/>
              <a:t>výzkumu: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• Problém, který se objevil v </a:t>
            </a:r>
            <a:r>
              <a:rPr lang="cs-CZ" dirty="0" smtClean="0"/>
              <a:t>praxi,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• Představa o řešení </a:t>
            </a:r>
            <a:r>
              <a:rPr lang="cs-CZ" dirty="0" smtClean="0"/>
              <a:t>problému,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• Aktivita ke zvolenému </a:t>
            </a:r>
            <a:r>
              <a:rPr lang="cs-CZ" dirty="0" smtClean="0"/>
              <a:t>řešení,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• Vyhodnocení výsledků aktivit vedoucích k řešení </a:t>
            </a:r>
            <a:r>
              <a:rPr lang="cs-CZ" dirty="0" smtClean="0"/>
              <a:t>problému,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• Modifikace </a:t>
            </a:r>
            <a:r>
              <a:rPr lang="cs-CZ" dirty="0" smtClean="0"/>
              <a:t>problému.</a:t>
            </a: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1645"/>
          </a:xfrm>
        </p:spPr>
        <p:txBody>
          <a:bodyPr>
            <a:normAutofit/>
          </a:bodyPr>
          <a:lstStyle/>
          <a:p>
            <a:r>
              <a:rPr lang="cs-CZ" b="1" dirty="0" smtClean="0"/>
              <a:t>2. Teoretické </a:t>
            </a:r>
            <a:r>
              <a:rPr lang="cs-CZ" b="1" dirty="0" smtClean="0"/>
              <a:t>metody výzkumu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8355" y="1076770"/>
            <a:ext cx="11040672" cy="4975574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sz="2600" dirty="0" smtClean="0"/>
              <a:t>Abstrakce.</a:t>
            </a:r>
            <a:endParaRPr lang="cs-CZ" sz="2600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sz="2600" dirty="0" smtClean="0"/>
              <a:t>Analýza </a:t>
            </a:r>
            <a:r>
              <a:rPr lang="cs-CZ" sz="2600" dirty="0"/>
              <a:t>a </a:t>
            </a:r>
            <a:r>
              <a:rPr lang="cs-CZ" sz="2600" dirty="0" smtClean="0"/>
              <a:t>syntéza</a:t>
            </a:r>
            <a:r>
              <a:rPr lang="cs-CZ" sz="2600" dirty="0"/>
              <a:t>: Klasifikační </a:t>
            </a:r>
            <a:r>
              <a:rPr lang="cs-CZ" sz="2600" dirty="0" smtClean="0"/>
              <a:t>analýza,</a:t>
            </a:r>
            <a:endParaRPr lang="cs-CZ" sz="2600" dirty="0"/>
          </a:p>
          <a:p>
            <a:pPr marL="0" indent="0">
              <a:buNone/>
            </a:pPr>
            <a:r>
              <a:rPr lang="cs-CZ" sz="2600" dirty="0"/>
              <a:t> </a:t>
            </a:r>
            <a:r>
              <a:rPr lang="cs-CZ" sz="2600" dirty="0" smtClean="0"/>
              <a:t>                                    Vztahová analýza,</a:t>
            </a:r>
            <a:endParaRPr lang="cs-CZ" sz="2600" dirty="0"/>
          </a:p>
          <a:p>
            <a:pPr marL="0" indent="0">
              <a:buNone/>
            </a:pPr>
            <a:r>
              <a:rPr lang="cs-CZ" sz="2600" dirty="0"/>
              <a:t> </a:t>
            </a:r>
            <a:r>
              <a:rPr lang="cs-CZ" sz="2600" dirty="0" smtClean="0"/>
              <a:t>                                    Kauzální analýza,</a:t>
            </a:r>
            <a:endParaRPr lang="cs-CZ" sz="2600" dirty="0"/>
          </a:p>
          <a:p>
            <a:pPr marL="0" indent="0">
              <a:buNone/>
            </a:pPr>
            <a:r>
              <a:rPr lang="cs-CZ" sz="2600" dirty="0"/>
              <a:t> </a:t>
            </a:r>
            <a:r>
              <a:rPr lang="cs-CZ" sz="2600" dirty="0" smtClean="0"/>
              <a:t>                                    Dialektická analýza.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600" dirty="0" smtClean="0"/>
              <a:t>Srovnávání.</a:t>
            </a:r>
            <a:endParaRPr lang="cs-CZ" sz="2600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sz="2600" dirty="0" smtClean="0"/>
              <a:t>Zobecňování </a:t>
            </a:r>
            <a:r>
              <a:rPr lang="cs-CZ" sz="2600" dirty="0"/>
              <a:t>a </a:t>
            </a:r>
            <a:r>
              <a:rPr lang="cs-CZ" sz="2600" dirty="0" smtClean="0"/>
              <a:t>konkretizace.</a:t>
            </a:r>
            <a:endParaRPr lang="cs-CZ" sz="2600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sz="2600" dirty="0" smtClean="0"/>
              <a:t>Indukce </a:t>
            </a:r>
            <a:r>
              <a:rPr lang="cs-CZ" sz="2600" dirty="0"/>
              <a:t>a </a:t>
            </a:r>
            <a:r>
              <a:rPr lang="cs-CZ" sz="2600" dirty="0" smtClean="0"/>
              <a:t>dedukce.</a:t>
            </a:r>
            <a:endParaRPr lang="cs-CZ" sz="2600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sz="2600" dirty="0"/>
              <a:t>Metody modelování: Modelový </a:t>
            </a:r>
            <a:r>
              <a:rPr lang="cs-CZ" sz="2600" dirty="0" smtClean="0"/>
              <a:t>experiment,</a:t>
            </a:r>
            <a:endParaRPr lang="cs-CZ" sz="2600" dirty="0"/>
          </a:p>
          <a:p>
            <a:pPr marL="0" indent="0">
              <a:buNone/>
            </a:pPr>
            <a:r>
              <a:rPr lang="cs-CZ" sz="2600" dirty="0"/>
              <a:t> </a:t>
            </a:r>
            <a:r>
              <a:rPr lang="cs-CZ" sz="2600" dirty="0" smtClean="0"/>
              <a:t>                                         Myšlenkový experiment.</a:t>
            </a:r>
          </a:p>
          <a:p>
            <a:pPr marL="0" indent="0">
              <a:buNone/>
            </a:pPr>
            <a:endParaRPr lang="cs-CZ" sz="2600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sz="2600" dirty="0" smtClean="0"/>
              <a:t>Metody formalizace</a:t>
            </a:r>
            <a:r>
              <a:rPr lang="cs-CZ" sz="2600" dirty="0" smtClean="0"/>
              <a:t>.</a:t>
            </a:r>
          </a:p>
          <a:p>
            <a:pPr marL="0" indent="0">
              <a:buNone/>
            </a:pPr>
            <a:r>
              <a:rPr lang="cs-CZ" sz="3900" b="1" dirty="0" smtClean="0"/>
              <a:t>3. Historicko-srovnávací </a:t>
            </a:r>
            <a:r>
              <a:rPr lang="cs-CZ" sz="3900" b="1" dirty="0"/>
              <a:t>metody </a:t>
            </a:r>
            <a:endParaRPr lang="cs-CZ" sz="3900" b="1" dirty="0" smtClean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457200" y="1273324"/>
            <a:ext cx="11553986" cy="50986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6430"/>
            <a:ext cx="10896600" cy="5840533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cs-CZ" sz="4400" b="1" dirty="0" smtClean="0"/>
              <a:t>Soustava </a:t>
            </a:r>
            <a:r>
              <a:rPr lang="cs-CZ" sz="4400" b="1" dirty="0"/>
              <a:t>metod pedagogického </a:t>
            </a:r>
            <a:r>
              <a:rPr lang="cs-CZ" sz="4400" b="1" dirty="0" smtClean="0"/>
              <a:t>výzkumu podle Pelikána</a:t>
            </a:r>
          </a:p>
          <a:p>
            <a:pPr marL="0" indent="0">
              <a:buNone/>
            </a:pPr>
            <a:r>
              <a:rPr lang="cs-CZ" sz="3600" b="1" i="1" dirty="0"/>
              <a:t>explorativní metody </a:t>
            </a:r>
            <a:r>
              <a:rPr lang="cs-CZ" sz="3600" i="1" dirty="0"/>
              <a:t>- </a:t>
            </a:r>
            <a:r>
              <a:rPr lang="cs-CZ" sz="3600" dirty="0"/>
              <a:t>informace získává z výpovědí samotné sledované osoby, problematická validita </a:t>
            </a:r>
            <a:r>
              <a:rPr lang="cs-CZ" sz="3600" dirty="0" smtClean="0"/>
              <a:t>výsledků. </a:t>
            </a:r>
          </a:p>
          <a:p>
            <a:r>
              <a:rPr lang="cs-CZ" sz="3600" b="1" dirty="0"/>
              <a:t>dotazník </a:t>
            </a:r>
            <a:r>
              <a:rPr lang="cs-CZ" sz="3600" dirty="0"/>
              <a:t>– zjištění dat o respondentovi, které tazatele zajímají, velké množství respondentů, odpovědi však subjektivní </a:t>
            </a:r>
          </a:p>
          <a:p>
            <a:r>
              <a:rPr lang="cs-CZ" sz="3600" b="1" dirty="0"/>
              <a:t>anketa</a:t>
            </a:r>
            <a:r>
              <a:rPr lang="cs-CZ" sz="3600" dirty="0"/>
              <a:t> – nespecifikován okruh dotazovaných, odpovídá kdo chce </a:t>
            </a:r>
          </a:p>
          <a:p>
            <a:r>
              <a:rPr lang="cs-CZ" sz="3600" b="1" dirty="0"/>
              <a:t>autobiografie</a:t>
            </a:r>
            <a:r>
              <a:rPr lang="cs-CZ" sz="3600" dirty="0"/>
              <a:t> – psychologická metoda, respondent zpracovává svůj životopis, hlubší náhled do vývoje člověka </a:t>
            </a:r>
          </a:p>
          <a:p>
            <a:r>
              <a:rPr lang="cs-CZ" sz="3600" b="1" dirty="0" smtClean="0"/>
              <a:t>rozhovor – </a:t>
            </a:r>
            <a:r>
              <a:rPr lang="cs-CZ" sz="3600" dirty="0"/>
              <a:t>strukturovaný, částečně </a:t>
            </a:r>
            <a:r>
              <a:rPr lang="cs-CZ" sz="3600" dirty="0" smtClean="0"/>
              <a:t>strukturovaný, nestrukturovaný,</a:t>
            </a:r>
          </a:p>
          <a:p>
            <a:r>
              <a:rPr lang="cs-CZ" sz="3600" b="1" dirty="0" smtClean="0"/>
              <a:t>Beseda.</a:t>
            </a:r>
            <a:endParaRPr lang="cs-CZ" sz="3600" b="1" dirty="0"/>
          </a:p>
          <a:p>
            <a:endParaRPr lang="cs-CZ" sz="3600" dirty="0"/>
          </a:p>
          <a:p>
            <a:pPr marL="0" indent="0">
              <a:buNone/>
            </a:pPr>
            <a:endParaRPr lang="cs-CZ" sz="4400" dirty="0"/>
          </a:p>
          <a:p>
            <a:pPr marL="0" indent="0">
              <a:buNone/>
            </a:pPr>
            <a:endParaRPr lang="cs-CZ" sz="40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200" y="1170774"/>
            <a:ext cx="10918556" cy="5201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0498" y="1572426"/>
            <a:ext cx="10603302" cy="484562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241540" y="569343"/>
            <a:ext cx="67743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i="1" dirty="0"/>
              <a:t>ratingové </a:t>
            </a:r>
            <a:r>
              <a:rPr lang="cs-CZ" sz="3200" b="1" i="1" dirty="0" smtClean="0"/>
              <a:t>metody  </a:t>
            </a:r>
            <a:endParaRPr lang="cs-CZ" sz="3200" b="1" i="1" dirty="0"/>
          </a:p>
        </p:txBody>
      </p:sp>
      <p:sp>
        <p:nvSpPr>
          <p:cNvPr id="9" name="Obdélník 8"/>
          <p:cNvSpPr/>
          <p:nvPr/>
        </p:nvSpPr>
        <p:spPr>
          <a:xfrm>
            <a:off x="241540" y="1084839"/>
            <a:ext cx="10783018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měří jevy, které nejsou přesně </a:t>
            </a:r>
            <a:r>
              <a:rPr lang="cs-CZ" sz="2400" dirty="0" smtClean="0"/>
              <a:t>změřitelné, </a:t>
            </a: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škály, posuzovací stupnice – několik skupin škál, numerická, grafická, standardní, kumulativní, posuzovací škála s nucenou </a:t>
            </a:r>
            <a:r>
              <a:rPr lang="cs-CZ" sz="2400" dirty="0" smtClean="0"/>
              <a:t>volbou, </a:t>
            </a: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expertní </a:t>
            </a:r>
            <a:r>
              <a:rPr lang="cs-CZ" sz="2400" dirty="0" smtClean="0"/>
              <a:t>šetření.</a:t>
            </a:r>
          </a:p>
          <a:p>
            <a:r>
              <a:rPr lang="cs-CZ" sz="3200" b="1" i="1" dirty="0"/>
              <a:t>metoda </a:t>
            </a:r>
            <a:r>
              <a:rPr lang="cs-CZ" sz="3200" b="1" i="1" dirty="0" smtClean="0"/>
              <a:t>Q-třídění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nepřímá technika posuzování pedagogických jevů respondenty a experty,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 kombinuje ratingovou metodu, psychometrii a statistické procedury,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Q-typy › balíčky karet </a:t>
            </a:r>
          </a:p>
          <a:p>
            <a:r>
              <a:rPr lang="cs-CZ" sz="3200" b="1" i="1" dirty="0" err="1"/>
              <a:t>psychosémantické</a:t>
            </a:r>
            <a:r>
              <a:rPr lang="cs-CZ" sz="3200" b="1" i="1" dirty="0"/>
              <a:t> metody </a:t>
            </a:r>
            <a:endParaRPr lang="cs-CZ" sz="3200" b="1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poznání individuálních systémů významů, které vkládají do interpretace slov jednotlivý lidé technika slovních </a:t>
            </a:r>
            <a:r>
              <a:rPr lang="cs-CZ" sz="2400" dirty="0" smtClean="0"/>
              <a:t>asociací.</a:t>
            </a: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sémantický diferenciál – umožňuje proniknout do individuálních významů pojmů v pojetí jednotlivých </a:t>
            </a:r>
            <a:r>
              <a:rPr lang="cs-CZ" sz="2400" dirty="0" smtClean="0"/>
              <a:t>respondentů.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332" y="414068"/>
            <a:ext cx="10853468" cy="60039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i="1" dirty="0"/>
              <a:t>obsahová </a:t>
            </a:r>
            <a:r>
              <a:rPr lang="cs-CZ" sz="3200" b="1" i="1" dirty="0" smtClean="0"/>
              <a:t>analýza</a:t>
            </a:r>
            <a:endParaRPr lang="cs-CZ" dirty="0"/>
          </a:p>
          <a:p>
            <a:r>
              <a:rPr lang="cs-CZ" sz="2400" dirty="0" smtClean="0"/>
              <a:t>analýza </a:t>
            </a:r>
            <a:r>
              <a:rPr lang="cs-CZ" sz="2400" dirty="0"/>
              <a:t>osobních dokumentů – o žácích, pracovnících </a:t>
            </a:r>
            <a:r>
              <a:rPr lang="cs-CZ" sz="2400" dirty="0" smtClean="0"/>
              <a:t>školy, </a:t>
            </a:r>
            <a:endParaRPr lang="cs-CZ" sz="2400" dirty="0"/>
          </a:p>
          <a:p>
            <a:r>
              <a:rPr lang="cs-CZ" sz="2400" dirty="0"/>
              <a:t>analýza školských a školních dokumentů – dokumenty popisující pojetí </a:t>
            </a:r>
            <a:r>
              <a:rPr lang="cs-CZ" sz="2400" dirty="0" smtClean="0"/>
              <a:t>výuky,</a:t>
            </a:r>
            <a:endParaRPr lang="cs-CZ" sz="2400" dirty="0"/>
          </a:p>
          <a:p>
            <a:r>
              <a:rPr lang="cs-CZ" sz="2400" dirty="0"/>
              <a:t>analýza školních ukazatelů – absence, </a:t>
            </a:r>
            <a:r>
              <a:rPr lang="cs-CZ" sz="2400" dirty="0" smtClean="0"/>
              <a:t>prospěch. </a:t>
            </a:r>
            <a:endParaRPr lang="cs-CZ" sz="2400" dirty="0"/>
          </a:p>
          <a:p>
            <a:pPr marL="0" indent="0">
              <a:buNone/>
            </a:pPr>
            <a:r>
              <a:rPr lang="cs-CZ" sz="3200" b="1" i="1" dirty="0"/>
              <a:t>testy </a:t>
            </a:r>
            <a:endParaRPr lang="cs-CZ" sz="3200" b="1" i="1" dirty="0" smtClean="0"/>
          </a:p>
          <a:p>
            <a:r>
              <a:rPr lang="cs-CZ" sz="2400" dirty="0"/>
              <a:t>přesné, objektivované měření osobních kvalit, činnosti osobnosti a jejich </a:t>
            </a:r>
            <a:r>
              <a:rPr lang="cs-CZ" sz="2400" dirty="0" smtClean="0"/>
              <a:t>výkonů,</a:t>
            </a:r>
            <a:endParaRPr lang="cs-CZ" sz="2400" dirty="0"/>
          </a:p>
          <a:p>
            <a:r>
              <a:rPr lang="cs-CZ" sz="2400" dirty="0"/>
              <a:t>nástroj systematického zjišťování (měření) výsledků </a:t>
            </a:r>
            <a:r>
              <a:rPr lang="cs-CZ" sz="2400" dirty="0" smtClean="0"/>
              <a:t>výuky. </a:t>
            </a:r>
            <a:endParaRPr lang="cs-CZ" sz="2400" dirty="0"/>
          </a:p>
          <a:p>
            <a:r>
              <a:rPr lang="cs-CZ" sz="2400" i="1" dirty="0"/>
              <a:t>testy psychologické </a:t>
            </a:r>
            <a:r>
              <a:rPr lang="cs-CZ" sz="2400" dirty="0"/>
              <a:t>– inteligence, </a:t>
            </a:r>
            <a:r>
              <a:rPr lang="cs-CZ" sz="2400" dirty="0" smtClean="0"/>
              <a:t>osobnost, </a:t>
            </a:r>
            <a:endParaRPr lang="cs-CZ" sz="2400" dirty="0"/>
          </a:p>
          <a:p>
            <a:r>
              <a:rPr lang="cs-CZ" sz="2400" i="1" dirty="0"/>
              <a:t>testy psychomotorické </a:t>
            </a:r>
            <a:r>
              <a:rPr lang="cs-CZ" sz="2400" dirty="0"/>
              <a:t>– předpoklady pro pohybové </a:t>
            </a:r>
            <a:r>
              <a:rPr lang="cs-CZ" sz="2400" dirty="0" smtClean="0"/>
              <a:t>schopnosti, </a:t>
            </a:r>
            <a:endParaRPr lang="cs-CZ" sz="2400" dirty="0"/>
          </a:p>
          <a:p>
            <a:r>
              <a:rPr lang="cs-CZ" sz="2400" dirty="0"/>
              <a:t>testy didaktické – školní výkon </a:t>
            </a:r>
            <a:r>
              <a:rPr lang="cs-CZ" sz="2400" dirty="0" smtClean="0"/>
              <a:t>žáka. 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70936" y="-77639"/>
            <a:ext cx="11576649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cs-CZ" sz="4000" b="1" dirty="0" smtClean="0">
              <a:latin typeface="+mj-lt"/>
            </a:endParaRPr>
          </a:p>
          <a:p>
            <a:pPr algn="ctr"/>
            <a:endParaRPr lang="cs-CZ" sz="4800" b="1" dirty="0" smtClean="0">
              <a:latin typeface="+mj-lt"/>
            </a:endParaRP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70268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0498" y="1572426"/>
            <a:ext cx="10603302" cy="484562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70936" y="-77639"/>
            <a:ext cx="11576649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i="1" dirty="0">
                <a:latin typeface="+mj-lt"/>
              </a:rPr>
              <a:t>projektivní metody a techniky</a:t>
            </a:r>
            <a:endParaRPr lang="cs-CZ" sz="3600" b="1" i="1" dirty="0" smtClean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metoda výzkumu osobnosti konfrontující zkoumaného s určitou situací, ve které bude odpovídat podle smyslu, který pro něj tato situace </a:t>
            </a:r>
            <a:r>
              <a:rPr lang="cs-CZ" sz="2800" dirty="0" smtClean="0"/>
              <a:t>má.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verbální projektivní metoda – slovní asociační experiment, test nedokončených </a:t>
            </a:r>
            <a:r>
              <a:rPr lang="cs-CZ" sz="2800" dirty="0" smtClean="0"/>
              <a:t>vět,</a:t>
            </a: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grafická projektivní metoda – analýza písma, </a:t>
            </a:r>
            <a:r>
              <a:rPr lang="cs-CZ" sz="2800" dirty="0" smtClean="0"/>
              <a:t>kresby, </a:t>
            </a: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manipulační </a:t>
            </a:r>
            <a:r>
              <a:rPr lang="cs-CZ" sz="2800" dirty="0" smtClean="0"/>
              <a:t>techniky.</a:t>
            </a:r>
          </a:p>
          <a:p>
            <a:r>
              <a:rPr lang="cs-CZ" sz="3600" b="1" i="1" dirty="0"/>
              <a:t>metoda měření sociálních vztahů </a:t>
            </a:r>
            <a:endParaRPr lang="cs-CZ" sz="3600" b="1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sociometrické techniky – preferenční stupnice lidí s nimiž </a:t>
            </a:r>
            <a:r>
              <a:rPr lang="cs-CZ" sz="2800" dirty="0" smtClean="0"/>
              <a:t>komunikujeme; </a:t>
            </a:r>
            <a:endParaRPr lang="cs-CZ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techniky zkoumající preferenční postoje – předpojatost vůči lidem, </a:t>
            </a:r>
            <a:r>
              <a:rPr lang="cs-CZ" sz="2800" dirty="0" smtClean="0"/>
              <a:t>skupinám.</a:t>
            </a:r>
          </a:p>
          <a:p>
            <a:r>
              <a:rPr lang="cs-CZ" sz="3600" b="1" i="1" dirty="0"/>
              <a:t>behaviorální metoda </a:t>
            </a: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pozorování určitých jevů, situací, chování jednotlivců i skupin a jejich interakce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7198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0498" y="1572426"/>
            <a:ext cx="10603302" cy="484562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70936" y="-77639"/>
            <a:ext cx="1157664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i="1" dirty="0">
                <a:latin typeface="+mj-lt"/>
              </a:rPr>
              <a:t>experimentální metoda</a:t>
            </a:r>
            <a:endParaRPr lang="cs-CZ" sz="3600" b="1" i="1" dirty="0" smtClean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umožňuje ověření hypotéz prostřednictví, změn nezávislé </a:t>
            </a:r>
            <a:r>
              <a:rPr lang="cs-CZ" sz="2800" dirty="0" smtClean="0"/>
              <a:t>proměnné.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i="1" dirty="0"/>
              <a:t>laboratorní</a:t>
            </a:r>
            <a:r>
              <a:rPr lang="cs-CZ" sz="2800" dirty="0"/>
              <a:t> – maximálně čisté prostředí s minimem vnějších vlivů, v němž by se měření vlivů nezávisle proměnné co nejoptimálněji přiblížilo požadavkům </a:t>
            </a:r>
            <a:r>
              <a:rPr lang="cs-CZ" sz="2800" dirty="0" smtClean="0"/>
              <a:t>vědy.</a:t>
            </a: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i="1" dirty="0"/>
              <a:t>simulační</a:t>
            </a:r>
            <a:r>
              <a:rPr lang="cs-CZ" sz="2800" dirty="0"/>
              <a:t> – snaha o vytvoření podmínek napodobujících reálné podmínky, ve kterých lidé normálně řeší </a:t>
            </a:r>
            <a:r>
              <a:rPr lang="cs-CZ" sz="2800" dirty="0" smtClean="0"/>
              <a:t>problémy. </a:t>
            </a: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i="1" dirty="0"/>
              <a:t>přirozený</a:t>
            </a:r>
            <a:r>
              <a:rPr lang="cs-CZ" sz="2800" dirty="0"/>
              <a:t> – využívá přirozené životní situace, aby při potřebném stupni kontroly mohly být zaváděny a ovlivňovány </a:t>
            </a:r>
            <a:r>
              <a:rPr lang="cs-CZ" sz="2800" dirty="0" smtClean="0"/>
              <a:t>proměnné. </a:t>
            </a: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i="1" dirty="0"/>
              <a:t>formující </a:t>
            </a:r>
            <a:r>
              <a:rPr lang="cs-CZ" sz="2800" dirty="0"/>
              <a:t> – prováděn v normálních podmínkách, zaměřuje se na změny, zásah do životní situace, </a:t>
            </a:r>
            <a:r>
              <a:rPr lang="cs-CZ" sz="2800" dirty="0" smtClean="0"/>
              <a:t>podmínek.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800" dirty="0"/>
              <a:t>explorační – neopírá se o teorii, </a:t>
            </a:r>
            <a:r>
              <a:rPr lang="cs-CZ" sz="2800" dirty="0" smtClean="0"/>
              <a:t>sonduje,</a:t>
            </a:r>
            <a:endParaRPr lang="cs-CZ" sz="28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800" dirty="0"/>
              <a:t>konfirmační – ověřuje </a:t>
            </a:r>
            <a:r>
              <a:rPr lang="cs-CZ" sz="2800" dirty="0" smtClean="0"/>
              <a:t>teorii, </a:t>
            </a:r>
            <a:endParaRPr lang="cs-CZ" sz="28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800" dirty="0"/>
              <a:t>kruciální – potvrzuje jednu a vyvrací alternativní </a:t>
            </a:r>
            <a:r>
              <a:rPr lang="cs-CZ" sz="2800" dirty="0" smtClean="0"/>
              <a:t>teorie. </a:t>
            </a:r>
            <a:endParaRPr lang="cs-CZ" sz="2800" dirty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8436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675</Words>
  <Application>Microsoft Office PowerPoint</Application>
  <PresentationFormat>Širokoúhlá obrazovka</PresentationFormat>
  <Paragraphs>95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Motiv Office</vt:lpstr>
      <vt:lpstr>Metodologie pedagogického výzkumu a evaluace:  6. Metody pedagogického výzkumu</vt:lpstr>
      <vt:lpstr>Prezentace aplikace PowerPoint</vt:lpstr>
      <vt:lpstr>Prezentace aplikace PowerPoint</vt:lpstr>
      <vt:lpstr>2. Teoretické metody výzkumu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Hrušková Lenka</cp:lastModifiedBy>
  <cp:revision>88</cp:revision>
  <dcterms:created xsi:type="dcterms:W3CDTF">2017-05-10T10:51:34Z</dcterms:created>
  <dcterms:modified xsi:type="dcterms:W3CDTF">2017-07-02T20:32:40Z</dcterms:modified>
</cp:coreProperties>
</file>