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/>
              <a:t>Metodologie pedagogického výzkumu a </a:t>
            </a:r>
            <a:r>
              <a:rPr lang="cs-CZ" sz="3600" dirty="0" smtClean="0"/>
              <a:t>evaluace: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/>
              <a:t> 5. Formulace vědeckého problému a funkce hypotézy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48583"/>
            <a:ext cx="10515600" cy="52283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 výzkumu: 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Objevování a určování vztahů a zákonitostí mezi objekty a jevy, které tvoří součást dané vědní </a:t>
            </a:r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disciplíny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vymezení 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přesná formulace </a:t>
            </a:r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problému: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problém je otázka, tázací věta, která se ptá: „Jaký je vztah mezi dvěma nebo více proměnnými?“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délník 1"/>
          <p:cNvSpPr/>
          <p:nvPr/>
        </p:nvSpPr>
        <p:spPr>
          <a:xfrm>
            <a:off x="615297" y="248367"/>
            <a:ext cx="1134954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Výzkumný </a:t>
            </a:r>
            <a:r>
              <a:rPr lang="cs-C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problém: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tázací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 (otázka) – má v sobě stimulační potence;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odhaluje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nové skutečnosti a z nich potom vytváří nové hypotézy;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výzkumník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snaží o sblížení se zkoumanými osobami, </a:t>
            </a: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proniknutí do situace.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Hlavním cílem je porozumět člověku (jak on vidí věci a posuzuje jednání):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stanovení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cíle, čeho chce výzkumník dosáhnout,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terminologická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preciznost, upřesnění pojmů, se kterými autor pracuje,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ujasnění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rozsahu i obsahu vlastního zkoumaného prostoru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645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Typy problémů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8355" y="1076770"/>
            <a:ext cx="11040672" cy="49755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typy problémů:</a:t>
            </a:r>
          </a:p>
          <a:p>
            <a:pPr marL="0" indent="0">
              <a:buNone/>
            </a:pPr>
            <a:r>
              <a:rPr lang="cs-CZ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a)Deskriptivní 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(popisné)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odpověď na otázku Jaké to je?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Problém může být i diagnosticko-vyhodnocovací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Výzkumné metody: pozorování,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škálování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dotazník</a:t>
            </a:r>
          </a:p>
          <a:p>
            <a:pPr marL="0" indent="0">
              <a:buNone/>
            </a:pPr>
            <a:r>
              <a:rPr lang="cs-CZ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b)Relační 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(vztahové)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existuje vztah mezi zkoumanými jevy a jak těsný je tento vztah</a:t>
            </a:r>
          </a:p>
          <a:p>
            <a:pPr marL="0" indent="0">
              <a:buNone/>
            </a:pPr>
            <a:r>
              <a:rPr lang="cs-CZ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c)Kauzální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zjišťuje kauzální = 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příčinné vztahy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zjišťuje příčinu, která vedla k určitému důsledku/.</a:t>
            </a:r>
          </a:p>
          <a:p>
            <a:pPr marL="0" indent="0">
              <a:buNone/>
            </a:pPr>
            <a:endParaRPr lang="cs-CZ" b="1" i="1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457200" y="1273324"/>
            <a:ext cx="11553986" cy="5098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6430"/>
            <a:ext cx="10896600" cy="584053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cs-CZ" sz="4400" b="1" dirty="0"/>
          </a:p>
          <a:p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důležité znát </a:t>
            </a:r>
            <a:r>
              <a:rPr lang="cs-CZ" sz="3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vědecké hypotézy 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dají se formulovat jen pro relační a kauzální výzkumné problémy.</a:t>
            </a:r>
          </a:p>
          <a:p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hlavního problému výzkumu a z dílčích problémů vyplývá cíl a cíle </a:t>
            </a:r>
            <a:r>
              <a:rPr lang="cs-CZ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výzkumu.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3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íl</a:t>
            </a:r>
            <a:r>
              <a:rPr lang="cs-CZ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může v procesu výzkumu rozvíjet a obměňovat</a:t>
            </a:r>
            <a:r>
              <a:rPr lang="cs-CZ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Podstata cíle výzkumu zůstává, dokud není problém vyřešen.</a:t>
            </a:r>
          </a:p>
          <a:p>
            <a:pPr marL="0" indent="0">
              <a:buNone/>
            </a:pP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Výzkum: problém výzkumu </a:t>
            </a:r>
            <a:r>
              <a:rPr lang="cs-CZ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cíl 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výzkumu </a:t>
            </a:r>
            <a:endParaRPr lang="cs-CZ" sz="3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výsledek výzkumu.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40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1170774"/>
            <a:ext cx="10918556" cy="520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2" name="Šipka doprava 1"/>
          <p:cNvSpPr/>
          <p:nvPr/>
        </p:nvSpPr>
        <p:spPr>
          <a:xfrm>
            <a:off x="5832719" y="4502990"/>
            <a:ext cx="1081925" cy="5633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526212" y="514134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70936" y="111390"/>
            <a:ext cx="1157664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Formulace hypotézy</a:t>
            </a:r>
          </a:p>
          <a:p>
            <a:pPr algn="ctr"/>
            <a:endParaRPr lang="cs-CZ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Hypotéza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vědecký předpoklad (vyžaduje mnoho četby literatury, osobní zkušenosti); 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předpověď o vztahu mezi dvěma činiteli, řídí výzkum.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Hypotéza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předpoklad, v němž se na základě řady faktů vytváří závěr o existenci objektu, souvislosti nebo příčiny jevu, přičemž tento závěr nelze pokládat za zcela dokázaný.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kvantitativně orientovaném výzkumu se hypotéza stanoví předem na začátku výzkumu, určuje jeho směr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Formulace hypotézy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základní vlastnost = vyjadřuje vztahy mezi proměnnými (rozdíly, následky); naznačuje, jakým způsobem se bude hypotéza potvrzovat nebo vyvracet.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70936" y="-77639"/>
            <a:ext cx="11576649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sz="4000" b="1" dirty="0" smtClean="0">
              <a:latin typeface="+mj-lt"/>
            </a:endParaRPr>
          </a:p>
          <a:p>
            <a:pPr algn="ctr"/>
            <a:r>
              <a:rPr lang="cs-CZ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Zlatá </a:t>
            </a:r>
            <a:r>
              <a:rPr lang="cs-CZ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pravidla </a:t>
            </a:r>
            <a:r>
              <a:rPr lang="cs-CZ" sz="4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hypotézy</a:t>
            </a:r>
          </a:p>
          <a:p>
            <a:pPr algn="ctr"/>
            <a:endParaRPr lang="cs-CZ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Hypotéza </a:t>
            </a:r>
            <a:r>
              <a:rPr lang="cs-CZ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tvrzení = oznamovací </a:t>
            </a:r>
            <a:r>
              <a:rPr lang="cs-CZ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věta.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Hypotéza </a:t>
            </a:r>
            <a:r>
              <a:rPr lang="cs-CZ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vyjadřuje vztah mezi 2 </a:t>
            </a:r>
            <a:r>
              <a:rPr lang="cs-CZ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proměnnými!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Hypotéza </a:t>
            </a:r>
            <a:r>
              <a:rPr lang="cs-CZ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musí dál testovat, proměnné měřit!</a:t>
            </a:r>
          </a:p>
          <a:p>
            <a:pPr algn="ctr"/>
            <a:endParaRPr lang="cs-CZ" sz="4800" b="1" dirty="0" smtClean="0">
              <a:latin typeface="+mj-lt"/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0268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70936" y="-77639"/>
            <a:ext cx="11576649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sz="4000" b="1" dirty="0" smtClean="0">
              <a:latin typeface="+mj-lt"/>
            </a:endParaRPr>
          </a:p>
          <a:p>
            <a:pPr algn="ctr"/>
            <a:r>
              <a:rPr lang="cs-CZ" sz="4800" b="1" dirty="0">
                <a:latin typeface="+mj-lt"/>
              </a:rPr>
              <a:t>Hypotéza z hlediska poznávací </a:t>
            </a:r>
            <a:r>
              <a:rPr lang="cs-CZ" sz="4800" b="1" dirty="0" smtClean="0">
                <a:latin typeface="+mj-lt"/>
              </a:rPr>
              <a:t>hodnoty: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b="1" dirty="0" smtClean="0">
                <a:latin typeface="+mj-lt"/>
              </a:rPr>
              <a:t>pracovní </a:t>
            </a:r>
            <a:r>
              <a:rPr lang="cs-CZ" sz="4400" b="1" dirty="0">
                <a:latin typeface="+mj-lt"/>
              </a:rPr>
              <a:t>hypotéza = prvotní </a:t>
            </a:r>
            <a:r>
              <a:rPr lang="cs-CZ" sz="4400" b="1" dirty="0" smtClean="0">
                <a:latin typeface="+mj-lt"/>
              </a:rPr>
              <a:t>hypotéza,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b="1" dirty="0" smtClean="0">
                <a:latin typeface="+mj-lt"/>
              </a:rPr>
              <a:t>reálná </a:t>
            </a:r>
            <a:r>
              <a:rPr lang="cs-CZ" sz="4400" b="1" dirty="0">
                <a:latin typeface="+mj-lt"/>
              </a:rPr>
              <a:t>(vědecká) hypotéza.</a:t>
            </a:r>
          </a:p>
          <a:p>
            <a:pPr algn="ctr"/>
            <a:r>
              <a:rPr lang="cs-CZ" sz="4400" b="1" i="1" dirty="0">
                <a:latin typeface="+mj-lt"/>
              </a:rPr>
              <a:t>Vznik hypotéz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b="1" dirty="0" smtClean="0">
                <a:latin typeface="+mj-lt"/>
              </a:rPr>
              <a:t>rozpor </a:t>
            </a:r>
            <a:r>
              <a:rPr lang="cs-CZ" sz="4400" b="1" dirty="0">
                <a:latin typeface="+mj-lt"/>
              </a:rPr>
              <a:t>mezi teorií a fakty, které nelze v rámci teorie objasnit (pedagogické teorie</a:t>
            </a:r>
            <a:r>
              <a:rPr lang="cs-CZ" sz="4400" b="1" dirty="0" smtClean="0">
                <a:latin typeface="+mj-lt"/>
              </a:rPr>
              <a:t>),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b="1" dirty="0" smtClean="0">
                <a:latin typeface="+mj-lt"/>
              </a:rPr>
              <a:t>hypotéza </a:t>
            </a:r>
            <a:r>
              <a:rPr lang="cs-CZ" sz="4400" b="1" dirty="0">
                <a:latin typeface="+mj-lt"/>
              </a:rPr>
              <a:t>má povahu pravděpodobnostního </a:t>
            </a:r>
            <a:r>
              <a:rPr lang="cs-CZ" sz="4400" b="1" dirty="0" smtClean="0">
                <a:latin typeface="+mj-lt"/>
              </a:rPr>
              <a:t>poznání.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7198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406</Words>
  <Application>Microsoft Office PowerPoint</Application>
  <PresentationFormat>Širokoúhlá obrazovka</PresentationFormat>
  <Paragraphs>54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Motiv Office</vt:lpstr>
      <vt:lpstr>Metodologie pedagogického výzkumu a evaluace:  5. Formulace vědeckého problému a funkce hypotézy</vt:lpstr>
      <vt:lpstr>Prezentace aplikace PowerPoint</vt:lpstr>
      <vt:lpstr>Prezentace aplikace PowerPoint</vt:lpstr>
      <vt:lpstr>Typy problémů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Hrušková Lenka</cp:lastModifiedBy>
  <cp:revision>65</cp:revision>
  <dcterms:created xsi:type="dcterms:W3CDTF">2017-05-10T10:51:34Z</dcterms:created>
  <dcterms:modified xsi:type="dcterms:W3CDTF">2017-07-16T15:45:17Z</dcterms:modified>
</cp:coreProperties>
</file>