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3" r:id="rId6"/>
    <p:sldId id="264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Metodologie pedagogického výzkumu a </a:t>
            </a:r>
            <a:r>
              <a:rPr lang="cs-CZ" sz="3600" dirty="0" smtClean="0"/>
              <a:t>evaluace: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/>
              <a:t> </a:t>
            </a:r>
            <a:r>
              <a:rPr lang="cs-CZ" b="1" dirty="0" smtClean="0"/>
              <a:t>10</a:t>
            </a:r>
            <a:r>
              <a:rPr lang="cs-CZ" b="1" dirty="0"/>
              <a:t>. Teorie a tvorba didaktického textu, návrh prototypu </a:t>
            </a:r>
            <a:r>
              <a:rPr lang="cs-CZ" b="1"/>
              <a:t>didaktického </a:t>
            </a:r>
            <a:r>
              <a:rPr lang="cs-CZ" b="1" smtClean="0"/>
              <a:t>textu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2257" y="836762"/>
            <a:ext cx="10551543" cy="5340201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didaktický 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nástroj systematického zjišťování (měření) výsledků výuky (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Byčkovský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marL="0" indent="0">
              <a:buNone/>
            </a:pPr>
            <a:r>
              <a:rPr 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klasifikace testů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	není test jako test (př.: jaké požadavky jsou kladeny na přijímací test ke studiu nebo na test, který je součástí nějaké závěrečné zkoušky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	jde také o zjištění, jak splňují vědomosti testovaných předem stanovené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požadavky.</a:t>
            </a:r>
          </a:p>
          <a:p>
            <a:pPr marL="514350" indent="-514350">
              <a:buAutoNum type="arabicPeriod"/>
            </a:pPr>
            <a:r>
              <a:rPr lang="pl-PL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Testy </a:t>
            </a:r>
            <a:r>
              <a:rPr lang="pl-PL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podle B. S. </a:t>
            </a:r>
            <a:r>
              <a:rPr lang="pl-PL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Blooma: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kognitivní </a:t>
            </a:r>
            <a:r>
              <a:rPr lang="pl-PL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zjišťují výsledky výuky = téměř výlučně se používají v pedag. praxi (měří to, co se žáci naučili</a:t>
            </a:r>
            <a:r>
              <a:rPr lang="pl-P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l-PL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psychomotorické </a:t>
            </a:r>
            <a:r>
              <a:rPr lang="pl-PL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zjišťují studijní předpoklady (při přijímání žáků na vyšší typ školy</a:t>
            </a:r>
            <a:r>
              <a:rPr lang="pl-P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4000" dirty="0"/>
          </a:p>
          <a:p>
            <a:pPr marL="0" indent="0">
              <a:buNone/>
            </a:pPr>
            <a:endParaRPr lang="cs-CZ" sz="40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6890" y="1034040"/>
            <a:ext cx="10738503" cy="51429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3.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testy </a:t>
            </a:r>
            <a:r>
              <a:rPr lang="cs-CZ" dirty="0" smtClean="0"/>
              <a:t>rychlosti,</a:t>
            </a: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testy </a:t>
            </a:r>
            <a:r>
              <a:rPr lang="cs-CZ" dirty="0"/>
              <a:t>úrovně = většina </a:t>
            </a:r>
            <a:r>
              <a:rPr lang="cs-CZ" dirty="0" smtClean="0"/>
              <a:t>testů.</a:t>
            </a:r>
          </a:p>
          <a:p>
            <a:pPr marL="0" indent="0">
              <a:buNone/>
            </a:pPr>
            <a:r>
              <a:rPr lang="cs-CZ" b="1" dirty="0"/>
              <a:t>Další druhy testů: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Psychologické </a:t>
            </a:r>
            <a:r>
              <a:rPr lang="cs-CZ" dirty="0"/>
              <a:t>– </a:t>
            </a:r>
            <a:r>
              <a:rPr lang="cs-CZ" dirty="0" smtClean="0"/>
              <a:t>inteligence</a:t>
            </a:r>
            <a:r>
              <a:rPr lang="cs-CZ" dirty="0"/>
              <a:t>, </a:t>
            </a:r>
            <a:r>
              <a:rPr lang="cs-CZ" dirty="0" smtClean="0"/>
              <a:t>osobnost.</a:t>
            </a: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Psychomotorické </a:t>
            </a:r>
            <a:r>
              <a:rPr lang="cs-CZ" dirty="0"/>
              <a:t>– pohybové </a:t>
            </a:r>
            <a:r>
              <a:rPr lang="cs-CZ" dirty="0" smtClean="0"/>
              <a:t>schopnosti.</a:t>
            </a: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Didaktické </a:t>
            </a:r>
            <a:r>
              <a:rPr lang="cs-CZ" dirty="0"/>
              <a:t>– školní výkon </a:t>
            </a:r>
            <a:r>
              <a:rPr lang="cs-CZ" dirty="0" smtClean="0"/>
              <a:t>žáka.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i="1" dirty="0" smtClean="0"/>
              <a:t>testy </a:t>
            </a:r>
            <a:r>
              <a:rPr lang="cs-CZ" i="1" dirty="0"/>
              <a:t>jsou přesné, objektivované měření osobních kvalit, činnosti osobnosti a jejich </a:t>
            </a:r>
            <a:r>
              <a:rPr lang="cs-CZ" i="1" dirty="0" smtClean="0"/>
              <a:t>výkonů.</a:t>
            </a:r>
            <a:endParaRPr lang="cs-CZ" i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Obdélník 1"/>
          <p:cNvSpPr/>
          <p:nvPr/>
        </p:nvSpPr>
        <p:spPr>
          <a:xfrm>
            <a:off x="310551" y="198408"/>
            <a:ext cx="883344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/>
              <a:t> 2.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standardizované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profesionálně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připravené,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nestandardizované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učitelské,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kvazistandardizované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dokonalejší než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učitelské.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1645"/>
          </a:xfrm>
        </p:spPr>
        <p:txBody>
          <a:bodyPr>
            <a:normAutofit/>
          </a:bodyPr>
          <a:lstStyle/>
          <a:p>
            <a:pPr algn="ctr"/>
            <a:r>
              <a:rPr lang="cs-CZ" b="1" dirty="0"/>
              <a:t>	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Další druhy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testů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8355" y="1076770"/>
            <a:ext cx="11040672" cy="497557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srovnávací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(testy relativního výkonu) = výkon se srovnává vzhledem k populaci testovaných</a:t>
            </a:r>
          </a:p>
          <a:p>
            <a:r>
              <a:rPr lang="cs-CZ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ověřovací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(testy absolutního výkonu) = úkolem je zjistit, do jaké míry testovaný splňuje předem stanovená a známá kritéria nebo standardy (př. Maturitní zkouška)</a:t>
            </a:r>
          </a:p>
          <a:p>
            <a:r>
              <a:rPr lang="cs-CZ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 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studijních předpokladů, 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vstupní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průběžné = 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formativní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výstupní = </a:t>
            </a:r>
            <a:r>
              <a:rPr lang="cs-CZ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sumativní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monotematické (objektivně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skórovatelné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polytematické (subjektivně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skórovatelné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457200" y="1273324"/>
            <a:ext cx="11553986" cy="50986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77720"/>
            <a:ext cx="10896600" cy="584053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endParaRPr lang="cs-CZ" sz="4400" dirty="0"/>
          </a:p>
          <a:p>
            <a:pPr marL="0" indent="0">
              <a:buNone/>
            </a:pPr>
            <a:endParaRPr lang="cs-CZ" sz="4000" dirty="0" smtClean="0"/>
          </a:p>
          <a:p>
            <a:pPr marL="0" indent="0">
              <a:buNone/>
            </a:pPr>
            <a:endParaRPr lang="cs-CZ" sz="4000" dirty="0"/>
          </a:p>
          <a:p>
            <a:pPr marL="0" indent="0">
              <a:buNone/>
            </a:pPr>
            <a:endParaRPr lang="cs-CZ" sz="40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200" y="1170774"/>
            <a:ext cx="10918556" cy="5201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595223" y="465826"/>
            <a:ext cx="10780533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Vlastnosti dobrého didaktického testu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validita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platnost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zkoušet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to, co má být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zkoušeno,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raktičnost,</a:t>
            </a:r>
            <a:endParaRPr lang="cs-CZ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reliabilita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spolehlivost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je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tvořena 2 složkami: - pevnou (vědomosti + dovednosti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-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náhodnou (vnější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podmínky-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kondice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objektivita,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senzitivita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(citlivost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Standardizace didaktického testu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umožní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zařadit žáka podle dosaženého počtu bodů do určitého žebříčku, stupnice,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škály.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Pojmem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standardizované testy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označují testy, které jsou připravovány velmi důkladně, mají úplnější vybavení. Jsou připravovány profesionálně, jsou důkladně ověřeny a jsou tak známy jejich základní vlastnosti. 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Většinou je k dispozici také standard (testová norma) pro hodnocení dosažených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výkonů.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0498" y="1572426"/>
            <a:ext cx="10603302" cy="484562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491706" y="396815"/>
            <a:ext cx="1143862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Validita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vyjadřuje míru adekvátnosti interpretace výsledků testu vzhledem ke konkrétní testované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skupině,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vyjadřuje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míru (př.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vysoká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střední, nízká validita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vždy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vztahuje k nějakému konkrétnímu použití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testu.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druhy validity: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	</a:t>
            </a:r>
            <a: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obsahová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zakládá se na posudku kompetentních osob, co je v osnovách, co je skutečně na hodinách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vyučováno;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	</a:t>
            </a:r>
            <a: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kriteriální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výsledek měření se porovná s jinými všeobecně uznávanými údaji o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účastnících;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	</a:t>
            </a:r>
            <a: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predikční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výsledek testu se porovnává s úspěšností účastníka testu v těch oblastech, ve kterých se uplatňují kvality měřené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testem;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	</a:t>
            </a:r>
            <a: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face-validity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zvláštní případ obsahové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validity;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	</a:t>
            </a:r>
            <a:r>
              <a:rPr lang="cs-CZ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konstruktová</a:t>
            </a:r>
            <a: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udává, nakolik test měří určitou charakteristiku žáka (př.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komunikativnost).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332" y="414068"/>
            <a:ext cx="10853468" cy="60039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dirty="0"/>
          </a:p>
          <a:p>
            <a:pPr marL="0" indent="0" algn="ctr">
              <a:buNone/>
            </a:pP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Používání didaktických testů ve školní praxi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výsledky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didaktického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testu: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	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informace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hodnocení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žáků;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	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optimalizace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svého dalšího pedagogického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působení.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posouzení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celkových výsledků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třídy;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obyčejně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podle průměr. počtu dosažených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bodů nebo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aritmetický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průměr.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268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0498" y="1572426"/>
            <a:ext cx="10603302" cy="484562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70936" y="-77639"/>
            <a:ext cx="11576649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algn="ctr"/>
            <a:r>
              <a:rPr lang="cs-C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Druhy </a:t>
            </a: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testovacích úloh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skládají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z baterie 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úloh: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úlohy otevřené a uzavřené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OTEVŘENÉ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ÚLOHY :a) široké b) se stručnou 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odpovědí.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UZAVŘENÉ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ÚLOHY 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14350" indent="-514350">
              <a:buAutoNum type="alphaLcParenR"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dichotomické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(50%pravděpodobnost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marL="514350" indent="-514350">
              <a:buAutoNum type="alphaLcParenR"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úlohy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výběrem odpovědí (několik variant 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odpovědí),   </a:t>
            </a:r>
          </a:p>
          <a:p>
            <a:pPr marL="514350" indent="-514350">
              <a:buAutoNum type="alphaLcParenR"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řiřazovací,</a:t>
            </a:r>
          </a:p>
          <a:p>
            <a:pPr marL="514350" indent="-514350">
              <a:buAutoNum type="alphaLcParenR"/>
            </a:pP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cs-CZ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spořádací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7198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0498" y="1572426"/>
            <a:ext cx="10603302" cy="484562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70936" y="-77639"/>
            <a:ext cx="1157664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800" dirty="0"/>
          </a:p>
          <a:p>
            <a:pPr algn="ctr"/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Postup při konstrukci testu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vyjasnění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účelu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testu,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jaké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místo má test v koncepci uvažovaného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výzkumu,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výběr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testu, vymezení jeho obsahu (rozsah učiva, který chceme testovat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formální členění,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výběr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formulace testových úloh, vymezení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cílů,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upřesníme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čas na test, obtížnost jednotlivých úloh – index obtížnosti, prověřit míru citlivosti testu…</a:t>
            </a:r>
          </a:p>
        </p:txBody>
      </p:sp>
    </p:spTree>
    <p:extLst>
      <p:ext uri="{BB962C8B-B14F-4D97-AF65-F5344CB8AC3E}">
        <p14:creationId xmlns:p14="http://schemas.microsoft.com/office/powerpoint/2010/main" val="148436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449</Words>
  <Application>Microsoft Office PowerPoint</Application>
  <PresentationFormat>Širokoúhlá obrazovka</PresentationFormat>
  <Paragraphs>85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Motiv Office</vt:lpstr>
      <vt:lpstr>Metodologie pedagogického výzkumu a evaluace:  10. Teorie a tvorba didaktického textu, návrh prototypu didaktického textu</vt:lpstr>
      <vt:lpstr>Prezentace aplikace PowerPoint</vt:lpstr>
      <vt:lpstr>Prezentace aplikace PowerPoint</vt:lpstr>
      <vt:lpstr> Další druhy testů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Hrušková Lenka</cp:lastModifiedBy>
  <cp:revision>119</cp:revision>
  <dcterms:created xsi:type="dcterms:W3CDTF">2017-05-10T10:51:34Z</dcterms:created>
  <dcterms:modified xsi:type="dcterms:W3CDTF">2017-07-16T15:40:23Z</dcterms:modified>
</cp:coreProperties>
</file>